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1256" r:id="rId2"/>
    <p:sldId id="1257" r:id="rId3"/>
    <p:sldId id="1258" r:id="rId4"/>
    <p:sldId id="1259" r:id="rId5"/>
    <p:sldId id="1260" r:id="rId6"/>
    <p:sldId id="1261" r:id="rId7"/>
    <p:sldId id="1262" r:id="rId8"/>
    <p:sldId id="1263" r:id="rId9"/>
    <p:sldId id="1264" r:id="rId10"/>
    <p:sldId id="1265" r:id="rId11"/>
    <p:sldId id="1266" r:id="rId12"/>
    <p:sldId id="1267" r:id="rId13"/>
    <p:sldId id="1268" r:id="rId14"/>
    <p:sldId id="1269" r:id="rId15"/>
    <p:sldId id="1270" r:id="rId16"/>
    <p:sldId id="1271" r:id="rId17"/>
    <p:sldId id="1272" r:id="rId18"/>
    <p:sldId id="1273" r:id="rId19"/>
    <p:sldId id="1274" r:id="rId20"/>
    <p:sldId id="1275" r:id="rId21"/>
    <p:sldId id="1276" r:id="rId22"/>
    <p:sldId id="1277" r:id="rId23"/>
    <p:sldId id="1278" r:id="rId24"/>
    <p:sldId id="1279" r:id="rId25"/>
    <p:sldId id="1280" r:id="rId26"/>
    <p:sldId id="1281" r:id="rId27"/>
    <p:sldId id="1282" r:id="rId28"/>
    <p:sldId id="1283" r:id="rId29"/>
    <p:sldId id="1284" r:id="rId30"/>
    <p:sldId id="1285" r:id="rId31"/>
    <p:sldId id="1286" r:id="rId32"/>
    <p:sldId id="1287" r:id="rId33"/>
    <p:sldId id="1294" r:id="rId34"/>
    <p:sldId id="1288" r:id="rId35"/>
    <p:sldId id="1289" r:id="rId36"/>
    <p:sldId id="1301" r:id="rId37"/>
    <p:sldId id="1298" r:id="rId38"/>
    <p:sldId id="1290" r:id="rId39"/>
    <p:sldId id="1295" r:id="rId40"/>
    <p:sldId id="1299" r:id="rId41"/>
    <p:sldId id="1291" r:id="rId42"/>
    <p:sldId id="1296" r:id="rId43"/>
    <p:sldId id="1300" r:id="rId44"/>
    <p:sldId id="1292" r:id="rId45"/>
    <p:sldId id="1293" r:id="rId46"/>
  </p:sldIdLst>
  <p:sldSz cx="9144000" cy="6858000" type="screen4x3"/>
  <p:notesSz cx="9942513" cy="6810375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ICK" initials="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9933"/>
    <a:srgbClr val="00FFFF"/>
    <a:srgbClr val="FF66FF"/>
    <a:srgbClr val="0000FF"/>
    <a:srgbClr val="FF99FF"/>
    <a:srgbClr val="0000CC"/>
    <a:srgbClr val="FF6699"/>
    <a:srgbClr val="FF9999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6" autoAdjust="0"/>
    <p:restoredTop sz="94622" autoAdjust="0"/>
  </p:normalViewPr>
  <p:slideViewPr>
    <p:cSldViewPr>
      <p:cViewPr>
        <p:scale>
          <a:sx n="70" d="100"/>
          <a:sy n="70" d="100"/>
        </p:scale>
        <p:origin x="-1684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1790" y="0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7F7FCE-FA7F-43DB-8D3E-E310BF40BA95}" type="datetimeFigureOut">
              <a:rPr lang="ru-RU" smtClean="0"/>
              <a:pPr/>
              <a:t>24.05.2025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68674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1790" y="6468674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5598C-3C07-4BED-835D-A775E257946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1790" y="0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8663" y="511175"/>
            <a:ext cx="3405187" cy="25542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4252" y="3234928"/>
            <a:ext cx="7954010" cy="3064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68674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1790" y="6468674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B46086F-DC21-45BE-B8B9-BF87333AD6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2D71ED-6ABF-4C1D-9139-E16DF7D4D9F6}" type="slidenum">
              <a:rPr lang="ru-RU" smtClean="0"/>
              <a:pPr/>
              <a:t>1</a:t>
            </a:fld>
            <a:endParaRPr lang="ru-RU" dirty="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C7A89D-FC77-4694-A0BD-C54045013223}" type="slidenum">
              <a:rPr lang="ru-RU" smtClean="0"/>
              <a:pPr/>
              <a:t>26</a:t>
            </a:fld>
            <a:endParaRPr lang="ru-RU" dirty="0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C7A89D-FC77-4694-A0BD-C54045013223}" type="slidenum">
              <a:rPr lang="ru-RU" smtClean="0"/>
              <a:pPr/>
              <a:t>27</a:t>
            </a:fld>
            <a:endParaRPr lang="ru-RU" dirty="0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C7A89D-FC77-4694-A0BD-C54045013223}" type="slidenum">
              <a:rPr lang="ru-RU" smtClean="0"/>
              <a:pPr/>
              <a:t>28</a:t>
            </a:fld>
            <a:endParaRPr lang="ru-RU" dirty="0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C7A89D-FC77-4694-A0BD-C54045013223}" type="slidenum">
              <a:rPr lang="ru-RU" smtClean="0"/>
              <a:pPr/>
              <a:t>29</a:t>
            </a:fld>
            <a:endParaRPr lang="ru-RU" dirty="0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EEBA19-A780-4F37-8927-D9CB28CDD3C3}" type="slidenum">
              <a:rPr lang="ru-RU" smtClean="0"/>
              <a:pPr/>
              <a:t>45</a:t>
            </a:fld>
            <a:endParaRPr lang="ru-RU" dirty="0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8887A-717B-4F43-AA8C-DF4C38AA48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2B8C7-BED2-4F32-B772-A7232E5372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126C6-B591-4D8F-A3D8-1CF19B816F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AF7E0-E58F-4EEA-8D4E-EF48D462C4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918CA-F719-4368-A2B7-15C22CBC43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8E601-685E-413C-A945-C0CBA470E3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2C590-5032-49BF-8182-8AF3FA43A0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6CE5-23E6-45F3-B6CD-888F37AE71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4FE41-4911-4D45-9BF0-E919685306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AD1E1-0929-4F7D-BF78-8E17120927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C175B-66C6-438F-B2FD-841B8D0B72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3BBA833-2A96-44E6-B6D0-521DCAB1EC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bg1"/>
                </a:solidFill>
              </a:rPr>
              <a:t>Основы формальной логики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0513" y="3957638"/>
            <a:ext cx="8561387" cy="2638425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chemeClr val="bg1"/>
                </a:solidFill>
              </a:rPr>
              <a:t>Глава </a:t>
            </a:r>
            <a:r>
              <a:rPr lang="ru-RU" sz="2400" b="1" dirty="0" smtClean="0">
                <a:solidFill>
                  <a:schemeClr val="bg1"/>
                </a:solidFill>
              </a:rPr>
              <a:t>8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Условные и разделительные силлогизмы</a:t>
            </a:r>
          </a:p>
        </p:txBody>
      </p:sp>
      <p:pic>
        <p:nvPicPr>
          <p:cNvPr id="7" name="Picture 3" descr="D:\Disk_N\NICK\POWERPOINT\=Archive\Безимени-3 копия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000" y="540000"/>
            <a:ext cx="1295400" cy="847725"/>
          </a:xfrm>
          <a:prstGeom prst="rect">
            <a:avLst/>
          </a:prstGeom>
          <a:noFill/>
        </p:spPr>
      </p:pic>
      <p:pic>
        <p:nvPicPr>
          <p:cNvPr id="8" name="Picture 6" descr="chouet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992000" y="576007"/>
            <a:ext cx="70866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443038" y="539750"/>
            <a:ext cx="6400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b="1" dirty="0">
                <a:solidFill>
                  <a:schemeClr val="bg1"/>
                </a:solidFill>
              </a:rPr>
              <a:t>МОСКОВСКИЙ ГОСУДАРСТВЕННЫЙ ИНСТИТУТ МЕЖДУНАРОДНЫХ ОТНОШЕНИЙ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/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Кафедра </a:t>
            </a:r>
            <a:r>
              <a:rPr lang="ru-RU" sz="2000" b="1" dirty="0" smtClean="0">
                <a:solidFill>
                  <a:schemeClr val="bg1"/>
                </a:solidFill>
              </a:rPr>
              <a:t>философии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им. А. Ф. Шишкина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 bwMode="auto">
          <a:xfrm>
            <a:off x="3024000" y="1727999"/>
            <a:ext cx="5832000" cy="262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2" name="Скругленный прямоугольник 41"/>
          <p:cNvSpPr/>
          <p:nvPr/>
        </p:nvSpPr>
        <p:spPr bwMode="auto">
          <a:xfrm>
            <a:off x="3024000" y="1728000"/>
            <a:ext cx="5832000" cy="180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 bwMode="auto">
          <a:xfrm>
            <a:off x="288000" y="1727999"/>
            <a:ext cx="2520950" cy="262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1" name="Скругленный прямоугольник 40"/>
          <p:cNvSpPr/>
          <p:nvPr/>
        </p:nvSpPr>
        <p:spPr bwMode="auto">
          <a:xfrm>
            <a:off x="288000" y="1728000"/>
            <a:ext cx="25209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Чисто условный силлогизм</a:t>
            </a:r>
          </a:p>
        </p:txBody>
      </p:sp>
      <p:sp>
        <p:nvSpPr>
          <p:cNvPr id="8197" name="Rectangle 7"/>
          <p:cNvSpPr>
            <a:spLocks noChangeArrowheads="1"/>
          </p:cNvSpPr>
          <p:nvPr/>
        </p:nvSpPr>
        <p:spPr bwMode="auto">
          <a:xfrm>
            <a:off x="468000" y="1836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468000" y="2268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68000" y="306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en-US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8200" name="Rectangle 7"/>
          <p:cNvSpPr>
            <a:spLocks noChangeArrowheads="1"/>
          </p:cNvSpPr>
          <p:nvPr/>
        </p:nvSpPr>
        <p:spPr bwMode="auto">
          <a:xfrm>
            <a:off x="648000" y="270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3204000" y="1836000"/>
            <a:ext cx="5472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 бы </a:t>
            </a:r>
            <a:r>
              <a:rPr lang="ru-RU" sz="1600" dirty="0" smtClean="0">
                <a:solidFill>
                  <a:srgbClr val="FF0000"/>
                </a:solidFill>
              </a:rPr>
              <a:t>Иван выиграл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ru-RU" sz="1600" dirty="0" smtClean="0">
                <a:solidFill>
                  <a:srgbClr val="006600"/>
                </a:solidFill>
              </a:rPr>
              <a:t> Пётр </a:t>
            </a:r>
            <a:r>
              <a:rPr lang="ru-RU" sz="1600" dirty="0" smtClean="0">
                <a:solidFill>
                  <a:srgbClr val="0000FF"/>
                </a:solidFill>
              </a:rPr>
              <a:t>бы</a:t>
            </a:r>
            <a:r>
              <a:rPr lang="ru-RU" sz="1600" dirty="0" smtClean="0">
                <a:solidFill>
                  <a:srgbClr val="006600"/>
                </a:solidFill>
              </a:rPr>
              <a:t> проиграл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204000" y="2268000"/>
            <a:ext cx="5472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 бы </a:t>
            </a:r>
            <a:r>
              <a:rPr lang="ru-RU" sz="1600" dirty="0" smtClean="0">
                <a:solidFill>
                  <a:srgbClr val="FF0000"/>
                </a:solidFill>
              </a:rPr>
              <a:t>Иван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FF0000"/>
                </a:solidFill>
              </a:rPr>
              <a:t> выиграл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r>
              <a:rPr lang="ru-RU" sz="1600" dirty="0" smtClean="0">
                <a:solidFill>
                  <a:srgbClr val="CC00FF"/>
                </a:solidFill>
              </a:rPr>
              <a:t>Лев </a:t>
            </a:r>
            <a:r>
              <a:rPr lang="ru-RU" sz="1600" dirty="0" smtClean="0">
                <a:solidFill>
                  <a:srgbClr val="0000FF"/>
                </a:solidFill>
              </a:rPr>
              <a:t>стал бы</a:t>
            </a:r>
            <a:r>
              <a:rPr lang="ru-RU" sz="1600" dirty="0" smtClean="0">
                <a:solidFill>
                  <a:srgbClr val="CC00FF"/>
                </a:solidFill>
              </a:rPr>
              <a:t> чемпионом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204000" y="3060000"/>
            <a:ext cx="5472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 бы </a:t>
            </a:r>
            <a:r>
              <a:rPr lang="ru-RU" sz="1600" dirty="0" smtClean="0">
                <a:solidFill>
                  <a:srgbClr val="006600"/>
                </a:solidFill>
              </a:rPr>
              <a:t>Пётр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проиграл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r>
              <a:rPr lang="ru-RU" sz="1600" dirty="0" smtClean="0">
                <a:solidFill>
                  <a:srgbClr val="CC00FF"/>
                </a:solidFill>
              </a:rPr>
              <a:t>Лев </a:t>
            </a:r>
            <a:r>
              <a:rPr lang="ru-RU" sz="1600" dirty="0" smtClean="0">
                <a:solidFill>
                  <a:srgbClr val="0000FF"/>
                </a:solidFill>
              </a:rPr>
              <a:t>стал бы</a:t>
            </a:r>
            <a:r>
              <a:rPr lang="ru-RU" sz="1600" dirty="0" smtClean="0">
                <a:solidFill>
                  <a:srgbClr val="CC00FF"/>
                </a:solidFill>
              </a:rPr>
              <a:t> чемпионом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5040000" y="270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3204000" y="3852000"/>
            <a:ext cx="5472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CC00FF"/>
                </a:solidFill>
              </a:rPr>
              <a:t>Лев </a:t>
            </a:r>
            <a:r>
              <a:rPr lang="ru-RU" sz="1600" dirty="0" smtClean="0">
                <a:solidFill>
                  <a:srgbClr val="0000FF"/>
                </a:solidFill>
              </a:rPr>
              <a:t>не стал </a:t>
            </a:r>
            <a:r>
              <a:rPr lang="ru-RU" sz="1600" dirty="0" smtClean="0">
                <a:solidFill>
                  <a:srgbClr val="CC00FF"/>
                </a:solidFill>
              </a:rPr>
              <a:t>чемпионом</a:t>
            </a:r>
            <a:r>
              <a:rPr lang="ru-RU" sz="1600" dirty="0" smtClean="0">
                <a:solidFill>
                  <a:srgbClr val="0000FF"/>
                </a:solidFill>
              </a:rPr>
              <a:t>, значит, </a:t>
            </a:r>
            <a:r>
              <a:rPr lang="ru-RU" sz="1600" dirty="0" smtClean="0">
                <a:solidFill>
                  <a:srgbClr val="006600"/>
                </a:solidFill>
              </a:rPr>
              <a:t>Пётр проиграл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468000" y="3852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CC00FF"/>
                </a:solidFill>
              </a:rPr>
              <a:t>С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en-US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288000" y="4608000"/>
            <a:ext cx="2520950" cy="1800225"/>
          </a:xfrm>
          <a:prstGeom prst="round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468000" y="4716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468000" y="5148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648000" y="55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468000" y="594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CC00FF"/>
                </a:solidFill>
              </a:rPr>
              <a:t>С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en-US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648000" y="3492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5040000" y="3492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0" name="Скругленный прямоугольник 39"/>
          <p:cNvSpPr/>
          <p:nvPr/>
        </p:nvSpPr>
        <p:spPr bwMode="auto">
          <a:xfrm>
            <a:off x="3024000" y="4608000"/>
            <a:ext cx="5832000" cy="1800225"/>
          </a:xfrm>
          <a:prstGeom prst="round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3" name="Rectangle 7"/>
          <p:cNvSpPr>
            <a:spLocks noChangeArrowheads="1"/>
          </p:cNvSpPr>
          <p:nvPr/>
        </p:nvSpPr>
        <p:spPr bwMode="auto">
          <a:xfrm>
            <a:off x="3204000" y="4716000"/>
            <a:ext cx="5472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 бы </a:t>
            </a:r>
            <a:r>
              <a:rPr lang="ru-RU" sz="1600" dirty="0" smtClean="0">
                <a:solidFill>
                  <a:srgbClr val="FF0000"/>
                </a:solidFill>
              </a:rPr>
              <a:t>Иван выиграл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ru-RU" sz="1600" dirty="0" smtClean="0">
                <a:solidFill>
                  <a:srgbClr val="006600"/>
                </a:solidFill>
              </a:rPr>
              <a:t> Пётр </a:t>
            </a:r>
            <a:r>
              <a:rPr lang="ru-RU" sz="1600" dirty="0" smtClean="0">
                <a:solidFill>
                  <a:srgbClr val="0000FF"/>
                </a:solidFill>
              </a:rPr>
              <a:t>бы</a:t>
            </a:r>
            <a:r>
              <a:rPr lang="ru-RU" sz="1600" dirty="0" smtClean="0">
                <a:solidFill>
                  <a:srgbClr val="006600"/>
                </a:solidFill>
              </a:rPr>
              <a:t> проиграл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3204000" y="5148000"/>
            <a:ext cx="5472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 бы </a:t>
            </a:r>
            <a:r>
              <a:rPr lang="ru-RU" sz="1600" dirty="0" smtClean="0">
                <a:solidFill>
                  <a:srgbClr val="FF0000"/>
                </a:solidFill>
              </a:rPr>
              <a:t>Иван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FF0000"/>
                </a:solidFill>
              </a:rPr>
              <a:t> выиграл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r>
              <a:rPr lang="ru-RU" sz="1600" dirty="0" smtClean="0">
                <a:solidFill>
                  <a:srgbClr val="CC00FF"/>
                </a:solidFill>
              </a:rPr>
              <a:t>Лев </a:t>
            </a:r>
            <a:r>
              <a:rPr lang="ru-RU" sz="1600" dirty="0" smtClean="0">
                <a:solidFill>
                  <a:srgbClr val="0000FF"/>
                </a:solidFill>
              </a:rPr>
              <a:t>стал бы</a:t>
            </a:r>
            <a:r>
              <a:rPr lang="ru-RU" sz="1600" dirty="0" smtClean="0">
                <a:solidFill>
                  <a:srgbClr val="CC00FF"/>
                </a:solidFill>
              </a:rPr>
              <a:t> чемпионом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5040000" y="55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3204000" y="5940000"/>
            <a:ext cx="5472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CC00FF"/>
                </a:solidFill>
              </a:rPr>
              <a:t>Лев </a:t>
            </a:r>
            <a:r>
              <a:rPr lang="ru-RU" sz="1600" dirty="0" smtClean="0">
                <a:solidFill>
                  <a:srgbClr val="0000FF"/>
                </a:solidFill>
              </a:rPr>
              <a:t>не стал </a:t>
            </a:r>
            <a:r>
              <a:rPr lang="ru-RU" sz="1600" dirty="0" smtClean="0">
                <a:solidFill>
                  <a:srgbClr val="CC00FF"/>
                </a:solidFill>
              </a:rPr>
              <a:t>чемпионом</a:t>
            </a:r>
            <a:r>
              <a:rPr lang="ru-RU" sz="1600" dirty="0" smtClean="0">
                <a:solidFill>
                  <a:srgbClr val="0000FF"/>
                </a:solidFill>
              </a:rPr>
              <a:t>, значит, </a:t>
            </a:r>
            <a:r>
              <a:rPr lang="ru-RU" sz="1600" dirty="0" smtClean="0">
                <a:solidFill>
                  <a:srgbClr val="006600"/>
                </a:solidFill>
              </a:rPr>
              <a:t>Пётр проиграл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2" grpId="0" animBg="1"/>
      <p:bldP spid="28" grpId="0" animBg="1"/>
      <p:bldP spid="41" grpId="0" animBg="1"/>
      <p:bldP spid="8197" grpId="0" animBg="1"/>
      <p:bldP spid="8198" grpId="0" animBg="1"/>
      <p:bldP spid="8199" grpId="0" animBg="1"/>
      <p:bldP spid="8200" grpId="0" animBg="1"/>
      <p:bldP spid="17" grpId="0" animBg="1"/>
      <p:bldP spid="18" grpId="0" animBg="1"/>
      <p:bldP spid="19" grpId="0" animBg="1"/>
      <p:bldP spid="20" grpId="0" animBg="1"/>
      <p:bldP spid="29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4" grpId="0" animBg="1"/>
      <p:bldP spid="39" grpId="0" animBg="1"/>
      <p:bldP spid="40" grpId="0" animBg="1"/>
      <p:bldP spid="43" grpId="0" animBg="1"/>
      <p:bldP spid="44" grpId="0" animBg="1"/>
      <p:bldP spid="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84000" y="1512000"/>
            <a:ext cx="2160000" cy="432000"/>
          </a:xfrm>
          <a:prstGeom prst="flowChartAlternateProcess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b="1" dirty="0">
                <a:solidFill>
                  <a:srgbClr val="00FFFF"/>
                </a:solidFill>
              </a:rPr>
              <a:t>Modus </a:t>
            </a:r>
            <a:r>
              <a:rPr lang="en-US" b="1" dirty="0" smtClean="0">
                <a:solidFill>
                  <a:srgbClr val="00FFFF"/>
                </a:solidFill>
              </a:rPr>
              <a:t>ponens</a:t>
            </a:r>
            <a:endParaRPr lang="ru-RU" b="1" dirty="0">
              <a:solidFill>
                <a:srgbClr val="00FFFF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400000" y="1512000"/>
            <a:ext cx="2160000" cy="432000"/>
          </a:xfrm>
          <a:prstGeom prst="flowChartAlternateProcess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b="1" dirty="0">
                <a:solidFill>
                  <a:srgbClr val="00FFFF"/>
                </a:solidFill>
              </a:rPr>
              <a:t>Modus </a:t>
            </a:r>
            <a:r>
              <a:rPr lang="en-US" b="1" dirty="0" smtClean="0">
                <a:solidFill>
                  <a:srgbClr val="00FFFF"/>
                </a:solidFill>
              </a:rPr>
              <a:t>tollens</a:t>
            </a:r>
            <a:endParaRPr lang="ru-RU" b="1" dirty="0">
              <a:solidFill>
                <a:srgbClr val="00FFFF"/>
              </a:solidFill>
            </a:endParaRPr>
          </a:p>
        </p:txBody>
      </p:sp>
      <p:sp>
        <p:nvSpPr>
          <p:cNvPr id="57" name="Скругленный прямоугольник 56"/>
          <p:cNvSpPr>
            <a:spLocks noChangeArrowheads="1"/>
          </p:cNvSpPr>
          <p:nvPr/>
        </p:nvSpPr>
        <p:spPr bwMode="auto">
          <a:xfrm>
            <a:off x="1512000" y="2232000"/>
            <a:ext cx="2305050" cy="1800225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b="1" dirty="0"/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64000" y="2340000"/>
            <a:ext cx="1800000" cy="360362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auto">
          <a:xfrm>
            <a:off x="2232000" y="2772000"/>
            <a:ext cx="8636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A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0" name="Rectangle 7"/>
          <p:cNvSpPr>
            <a:spLocks noChangeArrowheads="1"/>
          </p:cNvSpPr>
          <p:nvPr/>
        </p:nvSpPr>
        <p:spPr bwMode="auto">
          <a:xfrm>
            <a:off x="1764000" y="3204000"/>
            <a:ext cx="1800000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61" name="Rectangle 7"/>
          <p:cNvSpPr>
            <a:spLocks noChangeArrowheads="1"/>
          </p:cNvSpPr>
          <p:nvPr/>
        </p:nvSpPr>
        <p:spPr bwMode="auto">
          <a:xfrm>
            <a:off x="2232000" y="3564000"/>
            <a:ext cx="8636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en-US" b="1" dirty="0">
                <a:solidFill>
                  <a:srgbClr val="006600"/>
                </a:solidFill>
              </a:rPr>
              <a:t>B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62" name="Скругленный прямоугольник 61"/>
          <p:cNvSpPr>
            <a:spLocks noChangeArrowheads="1"/>
          </p:cNvSpPr>
          <p:nvPr/>
        </p:nvSpPr>
        <p:spPr bwMode="auto">
          <a:xfrm>
            <a:off x="5328000" y="2232000"/>
            <a:ext cx="2305050" cy="1800225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b="1" dirty="0"/>
          </a:p>
        </p:txBody>
      </p:sp>
      <p:sp>
        <p:nvSpPr>
          <p:cNvPr id="63" name="Rectangle 7"/>
          <p:cNvSpPr>
            <a:spLocks noChangeArrowheads="1"/>
          </p:cNvSpPr>
          <p:nvPr/>
        </p:nvSpPr>
        <p:spPr bwMode="auto">
          <a:xfrm>
            <a:off x="5580000" y="2340000"/>
            <a:ext cx="1800000" cy="360362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64" name="Rectangle 7"/>
          <p:cNvSpPr>
            <a:spLocks noChangeArrowheads="1"/>
          </p:cNvSpPr>
          <p:nvPr/>
        </p:nvSpPr>
        <p:spPr bwMode="auto">
          <a:xfrm>
            <a:off x="6048000" y="2772000"/>
            <a:ext cx="8636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Не </a:t>
            </a:r>
            <a:r>
              <a:rPr lang="en-US" b="1" dirty="0" smtClean="0">
                <a:solidFill>
                  <a:srgbClr val="006600"/>
                </a:solidFill>
              </a:rPr>
              <a:t>B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65" name="Rectangle 7"/>
          <p:cNvSpPr>
            <a:spLocks noChangeArrowheads="1"/>
          </p:cNvSpPr>
          <p:nvPr/>
        </p:nvSpPr>
        <p:spPr bwMode="auto">
          <a:xfrm>
            <a:off x="5580000" y="3204000"/>
            <a:ext cx="1800000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66" name="Rectangle 7"/>
          <p:cNvSpPr>
            <a:spLocks noChangeArrowheads="1"/>
          </p:cNvSpPr>
          <p:nvPr/>
        </p:nvSpPr>
        <p:spPr bwMode="auto">
          <a:xfrm>
            <a:off x="6048000" y="3564000"/>
            <a:ext cx="8636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не 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3168000" y="4428000"/>
            <a:ext cx="2808000" cy="432000"/>
          </a:xfrm>
          <a:prstGeom prst="flowChartAlternateProcess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FFFF"/>
                </a:solidFill>
              </a:rPr>
              <a:t>Закон контрапозиции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69" name="Скругленный прямоугольник 68"/>
          <p:cNvSpPr>
            <a:spLocks noChangeArrowheads="1"/>
          </p:cNvSpPr>
          <p:nvPr/>
        </p:nvSpPr>
        <p:spPr bwMode="auto">
          <a:xfrm>
            <a:off x="3312000" y="5148000"/>
            <a:ext cx="2520950" cy="1366838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b="1" dirty="0"/>
          </a:p>
        </p:txBody>
      </p:sp>
      <p:sp>
        <p:nvSpPr>
          <p:cNvPr id="70" name="Rectangle 7"/>
          <p:cNvSpPr>
            <a:spLocks noChangeArrowheads="1"/>
          </p:cNvSpPr>
          <p:nvPr/>
        </p:nvSpPr>
        <p:spPr bwMode="auto">
          <a:xfrm>
            <a:off x="3672000" y="5256000"/>
            <a:ext cx="1800000" cy="358775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71" name="Rectangle 7"/>
          <p:cNvSpPr>
            <a:spLocks noChangeArrowheads="1"/>
          </p:cNvSpPr>
          <p:nvPr/>
        </p:nvSpPr>
        <p:spPr bwMode="auto">
          <a:xfrm>
            <a:off x="3672000" y="5688000"/>
            <a:ext cx="1800000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73" name="Rectangle 7"/>
          <p:cNvSpPr>
            <a:spLocks noChangeArrowheads="1"/>
          </p:cNvSpPr>
          <p:nvPr/>
        </p:nvSpPr>
        <p:spPr bwMode="auto">
          <a:xfrm>
            <a:off x="3492000" y="6048000"/>
            <a:ext cx="2159000" cy="358775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если не</a:t>
            </a:r>
            <a:r>
              <a:rPr lang="ru-RU" b="1" dirty="0" smtClean="0">
                <a:solidFill>
                  <a:srgbClr val="0000CC"/>
                </a:solidFill>
              </a:rPr>
              <a:t> </a:t>
            </a:r>
            <a:r>
              <a:rPr lang="en-US" b="1" dirty="0">
                <a:solidFill>
                  <a:srgbClr val="006600"/>
                </a:solidFill>
              </a:rPr>
              <a:t>B</a:t>
            </a:r>
            <a:r>
              <a:rPr lang="ru-RU" b="1" dirty="0">
                <a:solidFill>
                  <a:srgbClr val="0000FF"/>
                </a:solidFill>
              </a:rPr>
              <a:t>, </a:t>
            </a:r>
            <a:r>
              <a:rPr lang="ru-RU" b="1" dirty="0" smtClean="0">
                <a:solidFill>
                  <a:srgbClr val="0000FF"/>
                </a:solidFill>
              </a:rPr>
              <a:t>то не</a:t>
            </a:r>
            <a:r>
              <a:rPr lang="ru-RU" b="1" dirty="0" smtClean="0">
                <a:solidFill>
                  <a:srgbClr val="0000CC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A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51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Условно-категорический силлогизм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8" grpId="0" animBg="1"/>
      <p:bldP spid="69" grpId="0" animBg="1"/>
      <p:bldP spid="70" grpId="0" animBg="1"/>
      <p:bldP spid="71" grpId="0" animBg="1"/>
      <p:bldP spid="7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>
            <a:spLocks noChangeArrowheads="1"/>
          </p:cNvSpPr>
          <p:nvPr/>
        </p:nvSpPr>
        <p:spPr bwMode="auto">
          <a:xfrm>
            <a:off x="1116000" y="1512000"/>
            <a:ext cx="2305050" cy="1800225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b="1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368000" y="1620000"/>
            <a:ext cx="1800000" cy="360362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836000" y="2052000"/>
            <a:ext cx="8636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A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368000" y="2484000"/>
            <a:ext cx="1800000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836000" y="2844000"/>
            <a:ext cx="8636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en-US" b="1" dirty="0">
                <a:solidFill>
                  <a:srgbClr val="006600"/>
                </a:solidFill>
              </a:rPr>
              <a:t>B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13" name="Скругленный прямоугольник 12"/>
          <p:cNvSpPr>
            <a:spLocks noChangeArrowheads="1"/>
          </p:cNvSpPr>
          <p:nvPr/>
        </p:nvSpPr>
        <p:spPr bwMode="auto">
          <a:xfrm>
            <a:off x="1116000" y="4176000"/>
            <a:ext cx="2305050" cy="1800225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b="1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48000" y="3420000"/>
            <a:ext cx="324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dirty="0" smtClean="0">
                <a:solidFill>
                  <a:srgbClr val="00FF00"/>
                </a:solidFill>
              </a:rPr>
              <a:t>От утверждения основания</a:t>
            </a:r>
            <a:r>
              <a:rPr lang="en-US" sz="1600" dirty="0" smtClean="0">
                <a:solidFill>
                  <a:srgbClr val="00FF00"/>
                </a:solidFill>
              </a:rPr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к </a:t>
            </a:r>
            <a:r>
              <a:rPr lang="ru-RU" sz="1600" dirty="0" smtClean="0">
                <a:solidFill>
                  <a:schemeClr val="accent3"/>
                </a:solidFill>
              </a:rPr>
              <a:t>утверждению</a:t>
            </a:r>
            <a:r>
              <a:rPr lang="ru-RU" sz="1600" dirty="0" smtClean="0"/>
              <a:t> следствия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48000" y="6084000"/>
            <a:ext cx="324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dirty="0" smtClean="0">
                <a:solidFill>
                  <a:srgbClr val="FF66FF"/>
                </a:solidFill>
              </a:rPr>
              <a:t>От отрицания основания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к отрицанию следствия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368000" y="4284000"/>
            <a:ext cx="1800000" cy="35877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836000" y="4716000"/>
            <a:ext cx="863600" cy="360363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1368000" y="5148000"/>
            <a:ext cx="1800000" cy="28892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836000" y="5508000"/>
            <a:ext cx="863600" cy="35877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не </a:t>
            </a:r>
            <a:r>
              <a:rPr lang="en-US" b="1" dirty="0" smtClean="0">
                <a:solidFill>
                  <a:srgbClr val="006600"/>
                </a:solidFill>
              </a:rPr>
              <a:t>B</a:t>
            </a:r>
            <a:endParaRPr lang="ru-RU" b="1" dirty="0">
              <a:solidFill>
                <a:srgbClr val="006600"/>
              </a:solidFill>
            </a:endParaRPr>
          </a:p>
        </p:txBody>
      </p:sp>
      <p:cxnSp>
        <p:nvCxnSpPr>
          <p:cNvPr id="20" name="Прямая соединительная линия 19"/>
          <p:cNvCxnSpPr>
            <a:cxnSpLocks noChangeShapeType="1"/>
          </p:cNvCxnSpPr>
          <p:nvPr/>
        </p:nvCxnSpPr>
        <p:spPr bwMode="auto">
          <a:xfrm>
            <a:off x="1116000" y="4176000"/>
            <a:ext cx="2304000" cy="1800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1" name="Прямая соединительная линия 20"/>
          <p:cNvCxnSpPr>
            <a:cxnSpLocks noChangeShapeType="1"/>
          </p:cNvCxnSpPr>
          <p:nvPr/>
        </p:nvCxnSpPr>
        <p:spPr bwMode="auto">
          <a:xfrm rot="-4620000">
            <a:off x="1116000" y="4176000"/>
            <a:ext cx="2304000" cy="1800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Условно-категорический силлогизм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2800" b="1" dirty="0" smtClean="0">
                <a:solidFill>
                  <a:schemeClr val="bg1"/>
                </a:solidFill>
              </a:rPr>
              <a:t>Modus ponens</a:t>
            </a:r>
            <a:endParaRPr lang="ru-RU" sz="2800" b="1" dirty="0" smtClean="0">
              <a:solidFill>
                <a:schemeClr val="accent3"/>
              </a:solidFill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4536000" y="1512000"/>
            <a:ext cx="4246563" cy="504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pPr algn="ctr"/>
            <a:r>
              <a:rPr lang="en-US" sz="2000" dirty="0">
                <a:solidFill>
                  <a:srgbClr val="FFFF00"/>
                </a:solidFill>
              </a:rPr>
              <a:t>Modus </a:t>
            </a:r>
            <a:r>
              <a:rPr lang="en-US" sz="2000" dirty="0" smtClean="0">
                <a:solidFill>
                  <a:srgbClr val="FFFF00"/>
                </a:solidFill>
              </a:rPr>
              <a:t>ponens </a:t>
            </a:r>
            <a:r>
              <a:rPr lang="en-US" sz="2000" dirty="0" smtClean="0"/>
              <a:t>–</a:t>
            </a:r>
            <a:r>
              <a:rPr lang="ru-RU" sz="2000" dirty="0" smtClean="0"/>
              <a:t> </a:t>
            </a:r>
            <a:r>
              <a:rPr lang="en-US" sz="2000" dirty="0">
                <a:solidFill>
                  <a:srgbClr val="FFFF00"/>
                </a:solidFill>
              </a:rPr>
              <a:t/>
            </a:r>
            <a:br>
              <a:rPr lang="en-US" sz="2000" dirty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разновидность условно-категорического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умозаключения (силлогизма), в которой </a:t>
            </a:r>
          </a:p>
          <a:p>
            <a:pPr algn="ctr"/>
            <a:r>
              <a:rPr lang="ru-RU" dirty="0" smtClean="0">
                <a:solidFill>
                  <a:srgbClr val="00FF00"/>
                </a:solidFill>
              </a:rPr>
              <a:t>первая (б</a:t>
            </a:r>
            <a:r>
              <a:rPr lang="fr-FR" dirty="0" smtClean="0">
                <a:solidFill>
                  <a:srgbClr val="00FF00"/>
                </a:solidFill>
                <a:latin typeface="+mn-lt"/>
                <a:cs typeface="Times New Roman"/>
              </a:rPr>
              <a:t>ó</a:t>
            </a:r>
            <a:r>
              <a:rPr lang="ru-RU" dirty="0" smtClean="0">
                <a:solidFill>
                  <a:srgbClr val="00FF00"/>
                </a:solidFill>
              </a:rPr>
              <a:t>льшая) посылка – невыделяющее условное суждение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>
                <a:solidFill>
                  <a:schemeClr val="bg1"/>
                </a:solidFill>
              </a:rPr>
              <a:t>(</a:t>
            </a:r>
            <a:r>
              <a:rPr lang="ru-RU" dirty="0">
                <a:solidFill>
                  <a:schemeClr val="bg1"/>
                </a:solidFill>
              </a:rPr>
              <a:t>т</a:t>
            </a:r>
            <a:r>
              <a:rPr lang="ru-RU" dirty="0" smtClean="0">
                <a:solidFill>
                  <a:schemeClr val="bg1"/>
                </a:solidFill>
              </a:rPr>
              <a:t>. е</a:t>
            </a:r>
            <a:r>
              <a:rPr lang="ru-RU" dirty="0">
                <a:solidFill>
                  <a:schemeClr val="bg1"/>
                </a:solidFill>
              </a:rPr>
              <a:t>. суждение, </a:t>
            </a:r>
            <a:r>
              <a:rPr lang="ru-RU" dirty="0" smtClean="0"/>
              <a:t>устанавливающее логическое отношение </a:t>
            </a:r>
            <a:r>
              <a:rPr lang="ru-RU" dirty="0" smtClean="0">
                <a:solidFill>
                  <a:srgbClr val="FF6600"/>
                </a:solidFill>
              </a:rPr>
              <a:t>подчинения</a:t>
            </a:r>
            <a:r>
              <a:rPr lang="ru-RU" dirty="0" smtClean="0"/>
              <a:t> между </a:t>
            </a:r>
            <a:r>
              <a:rPr lang="ru-RU" dirty="0" smtClean="0">
                <a:solidFill>
                  <a:srgbClr val="FF99FF"/>
                </a:solidFill>
              </a:rPr>
              <a:t>основанием</a:t>
            </a:r>
            <a:r>
              <a:rPr lang="ru-RU" dirty="0" smtClean="0"/>
              <a:t> и </a:t>
            </a:r>
            <a:r>
              <a:rPr lang="ru-RU" dirty="0" smtClean="0">
                <a:solidFill>
                  <a:srgbClr val="FF99FF"/>
                </a:solidFill>
              </a:rPr>
              <a:t>следствием</a:t>
            </a:r>
            <a:r>
              <a:rPr lang="ru-RU" dirty="0" smtClean="0">
                <a:solidFill>
                  <a:schemeClr val="bg1"/>
                </a:solidFill>
              </a:rPr>
              <a:t>),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</a:p>
          <a:p>
            <a:pPr algn="ctr"/>
            <a:r>
              <a:rPr lang="ru-RU" dirty="0" smtClean="0">
                <a:solidFill>
                  <a:srgbClr val="00FF00"/>
                </a:solidFill>
              </a:rPr>
              <a:t>вторая (меньшая) посылка – категорическое </a:t>
            </a:r>
            <a:r>
              <a:rPr lang="ru-RU" dirty="0">
                <a:solidFill>
                  <a:srgbClr val="00FF00"/>
                </a:solidFill>
              </a:rPr>
              <a:t>суждение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00FFFF"/>
                </a:solidFill>
              </a:rPr>
              <a:t>утверждающее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/>
              <a:t>истинность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FF99FF"/>
                </a:solidFill>
              </a:rPr>
              <a:t>основания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(т. е. </a:t>
            </a:r>
            <a:r>
              <a:rPr lang="ru-RU" dirty="0" smtClean="0">
                <a:solidFill>
                  <a:srgbClr val="FF6600"/>
                </a:solidFill>
              </a:rPr>
              <a:t>подчиняющего</a:t>
            </a:r>
            <a:r>
              <a:rPr lang="ru-RU" dirty="0" smtClean="0">
                <a:solidFill>
                  <a:schemeClr val="bg1"/>
                </a:solidFill>
              </a:rPr>
              <a:t> суждения),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а </a:t>
            </a:r>
            <a:r>
              <a:rPr lang="ru-RU" dirty="0">
                <a:solidFill>
                  <a:srgbClr val="00FF00"/>
                </a:solidFill>
              </a:rPr>
              <a:t>заключение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rgbClr val="00FFFF"/>
                </a:solidFill>
              </a:rPr>
              <a:t>утверждает </a:t>
            </a:r>
            <a:r>
              <a:rPr lang="ru-RU" dirty="0" smtClean="0"/>
              <a:t>истинность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FF99FF"/>
                </a:solidFill>
              </a:rPr>
              <a:t>следствия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(т. е. </a:t>
            </a:r>
            <a:r>
              <a:rPr lang="ru-RU" dirty="0" smtClean="0">
                <a:solidFill>
                  <a:srgbClr val="FF6600"/>
                </a:solidFill>
              </a:rPr>
              <a:t>подчинённого</a:t>
            </a:r>
            <a:r>
              <a:rPr lang="ru-RU" dirty="0" smtClean="0">
                <a:solidFill>
                  <a:schemeClr val="bg1"/>
                </a:solidFill>
              </a:rPr>
              <a:t> суждения).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6" grpId="0" animBg="1"/>
      <p:bldP spid="7" grpId="0" animBg="1"/>
      <p:bldP spid="8" grpId="0" animBg="1"/>
      <p:bldP spid="13" grpId="0" animBg="1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2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>
            <a:spLocks noChangeArrowheads="1"/>
          </p:cNvSpPr>
          <p:nvPr/>
        </p:nvSpPr>
        <p:spPr bwMode="auto">
          <a:xfrm>
            <a:off x="360000" y="1512000"/>
            <a:ext cx="2305050" cy="1800225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b="1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612000" y="1620000"/>
            <a:ext cx="1800000" cy="360362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080000" y="2052000"/>
            <a:ext cx="8636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A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12000" y="2484000"/>
            <a:ext cx="1800000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080000" y="2844000"/>
            <a:ext cx="8636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en-US" b="1" dirty="0">
                <a:solidFill>
                  <a:srgbClr val="006600"/>
                </a:solidFill>
              </a:rPr>
              <a:t>B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13" name="Скругленный прямоугольник 12"/>
          <p:cNvSpPr>
            <a:spLocks noChangeArrowheads="1"/>
          </p:cNvSpPr>
          <p:nvPr/>
        </p:nvSpPr>
        <p:spPr bwMode="auto">
          <a:xfrm>
            <a:off x="360000" y="4176000"/>
            <a:ext cx="2305050" cy="1800225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b="1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0" y="3420000"/>
            <a:ext cx="3024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dirty="0" smtClean="0">
                <a:solidFill>
                  <a:srgbClr val="00FF00"/>
                </a:solidFill>
              </a:rPr>
              <a:t>От утверждения основания</a:t>
            </a:r>
            <a:r>
              <a:rPr lang="en-US" sz="1600" dirty="0" smtClean="0">
                <a:solidFill>
                  <a:srgbClr val="00FF00"/>
                </a:solidFill>
              </a:rPr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к </a:t>
            </a:r>
            <a:r>
              <a:rPr lang="ru-RU" sz="1600" dirty="0" smtClean="0">
                <a:solidFill>
                  <a:schemeClr val="accent3"/>
                </a:solidFill>
              </a:rPr>
              <a:t>утверждению</a:t>
            </a:r>
            <a:r>
              <a:rPr lang="ru-RU" sz="1600" dirty="0" smtClean="0"/>
              <a:t> следствия</a:t>
            </a:r>
            <a:endParaRPr lang="ru-RU" sz="16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0" y="6084000"/>
            <a:ext cx="3024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dirty="0" smtClean="0">
                <a:solidFill>
                  <a:srgbClr val="FF66FF"/>
                </a:solidFill>
              </a:rPr>
              <a:t>От отрицания основания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к отрицанию следствия</a:t>
            </a:r>
            <a:endParaRPr lang="ru-RU" sz="1600" dirty="0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612000" y="4284000"/>
            <a:ext cx="1800000" cy="35877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080000" y="4716000"/>
            <a:ext cx="863600" cy="360363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Не 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612000" y="5148000"/>
            <a:ext cx="1800000" cy="28892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080000" y="5508000"/>
            <a:ext cx="863600" cy="35877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не </a:t>
            </a:r>
            <a:r>
              <a:rPr lang="en-US" b="1" dirty="0" smtClean="0">
                <a:solidFill>
                  <a:srgbClr val="006600"/>
                </a:solidFill>
              </a:rPr>
              <a:t>B</a:t>
            </a:r>
            <a:endParaRPr lang="ru-RU" b="1" dirty="0">
              <a:solidFill>
                <a:srgbClr val="006600"/>
              </a:solidFill>
            </a:endParaRPr>
          </a:p>
        </p:txBody>
      </p:sp>
      <p:cxnSp>
        <p:nvCxnSpPr>
          <p:cNvPr id="20" name="Прямая соединительная линия 19"/>
          <p:cNvCxnSpPr>
            <a:cxnSpLocks noChangeShapeType="1"/>
          </p:cNvCxnSpPr>
          <p:nvPr/>
        </p:nvCxnSpPr>
        <p:spPr bwMode="auto">
          <a:xfrm>
            <a:off x="360000" y="4176000"/>
            <a:ext cx="2304000" cy="1800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1" name="Прямая соединительная линия 20"/>
          <p:cNvCxnSpPr>
            <a:cxnSpLocks noChangeShapeType="1"/>
          </p:cNvCxnSpPr>
          <p:nvPr/>
        </p:nvCxnSpPr>
        <p:spPr bwMode="auto">
          <a:xfrm rot="-4620000">
            <a:off x="360000" y="4176000"/>
            <a:ext cx="2304000" cy="1800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22" name="Скругленный прямоугольник 21"/>
          <p:cNvSpPr>
            <a:spLocks noChangeArrowheads="1"/>
          </p:cNvSpPr>
          <p:nvPr/>
        </p:nvSpPr>
        <p:spPr bwMode="auto">
          <a:xfrm>
            <a:off x="4464000" y="1512000"/>
            <a:ext cx="4320000" cy="1800225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sz="1600" b="1" dirty="0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4644000" y="1620000"/>
            <a:ext cx="3960000" cy="360362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идёт дождь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крыши 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5616000" y="2052000"/>
            <a:ext cx="2016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Идёт дождь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5724000" y="2484000"/>
            <a:ext cx="1800000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5616000" y="2844000"/>
            <a:ext cx="2016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6600"/>
                </a:solidFill>
              </a:rPr>
              <a:t>крыши 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27" name="Скругленный прямоугольник 26"/>
          <p:cNvSpPr>
            <a:spLocks noChangeArrowheads="1"/>
          </p:cNvSpPr>
          <p:nvPr/>
        </p:nvSpPr>
        <p:spPr bwMode="auto">
          <a:xfrm>
            <a:off x="4464000" y="4176000"/>
            <a:ext cx="4320000" cy="1800225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sz="1600" b="1" dirty="0"/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4644000" y="4284000"/>
            <a:ext cx="3960000" cy="35877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идёт дождь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крыши 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5616000" y="4716000"/>
            <a:ext cx="2016000" cy="360363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Дождя </a:t>
            </a:r>
            <a:r>
              <a:rPr lang="ru-RU" sz="1600" dirty="0" smtClean="0">
                <a:solidFill>
                  <a:srgbClr val="0000FF"/>
                </a:solidFill>
              </a:rPr>
              <a:t>нет.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5724000" y="5148000"/>
            <a:ext cx="1800000" cy="28892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5616000" y="5508000"/>
            <a:ext cx="2016000" cy="35877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6600"/>
                </a:solidFill>
              </a:rPr>
              <a:t>крыши </a:t>
            </a:r>
            <a:r>
              <a:rPr lang="ru-RU" sz="1600" dirty="0" smtClean="0">
                <a:solidFill>
                  <a:srgbClr val="0000FF"/>
                </a:solidFill>
              </a:rPr>
              <a:t>не </a:t>
            </a:r>
            <a:r>
              <a:rPr lang="ru-RU" sz="1600" dirty="0" smtClean="0">
                <a:solidFill>
                  <a:srgbClr val="006600"/>
                </a:solidFill>
              </a:rPr>
              <a:t>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cxnSp>
        <p:nvCxnSpPr>
          <p:cNvPr id="35" name="Прямая соединительная линия 34"/>
          <p:cNvCxnSpPr>
            <a:cxnSpLocks noChangeShapeType="1"/>
          </p:cNvCxnSpPr>
          <p:nvPr/>
        </p:nvCxnSpPr>
        <p:spPr bwMode="auto">
          <a:xfrm>
            <a:off x="4464000" y="4176000"/>
            <a:ext cx="4320000" cy="1800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7" name="Прямая соединительная линия 36"/>
          <p:cNvCxnSpPr>
            <a:cxnSpLocks noChangeShapeType="1"/>
          </p:cNvCxnSpPr>
          <p:nvPr/>
        </p:nvCxnSpPr>
        <p:spPr bwMode="auto">
          <a:xfrm rot="-2700000">
            <a:off x="4464000" y="4176000"/>
            <a:ext cx="4320000" cy="1800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464000" y="3420000"/>
            <a:ext cx="432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b="1" dirty="0" smtClean="0">
                <a:solidFill>
                  <a:srgbClr val="00FF00"/>
                </a:solidFill>
              </a:rPr>
              <a:t>Правильное умозаключение</a:t>
            </a:r>
            <a:r>
              <a:rPr lang="en-US" sz="1600" b="1" dirty="0" smtClean="0">
                <a:solidFill>
                  <a:srgbClr val="00FF00"/>
                </a:solidFill>
              </a:rPr>
              <a:t>: </a:t>
            </a:r>
            <a:br>
              <a:rPr lang="en-US" sz="1600" b="1" dirty="0" smtClean="0">
                <a:solidFill>
                  <a:srgbClr val="00FF00"/>
                </a:solidFill>
              </a:rPr>
            </a:br>
            <a:r>
              <a:rPr lang="en-US" sz="1600" b="1" dirty="0" smtClean="0">
                <a:solidFill>
                  <a:srgbClr val="FFFF00"/>
                </a:solidFill>
              </a:rPr>
              <a:t>modus ponens</a:t>
            </a:r>
            <a:endParaRPr lang="ru-RU" sz="1600" b="1" dirty="0">
              <a:solidFill>
                <a:srgbClr val="FFFF00"/>
              </a:solidFill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464000" y="6084000"/>
            <a:ext cx="432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b="1" dirty="0" smtClean="0">
                <a:solidFill>
                  <a:srgbClr val="FF66FF"/>
                </a:solidFill>
              </a:rPr>
              <a:t>Паралогизм</a:t>
            </a:r>
            <a:r>
              <a:rPr lang="en-US" sz="1600" b="1" dirty="0" smtClean="0">
                <a:solidFill>
                  <a:srgbClr val="FF66FF"/>
                </a:solidFill>
              </a:rPr>
              <a:t>: </a:t>
            </a:r>
            <a:r>
              <a:rPr lang="ru-RU" sz="1600" b="1" dirty="0" smtClean="0">
                <a:solidFill>
                  <a:srgbClr val="FF9933"/>
                </a:solidFill>
              </a:rPr>
              <a:t>отрицание основания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br>
              <a:rPr lang="en-US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или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rgbClr val="FF9933"/>
                </a:solidFill>
              </a:rPr>
              <a:t>ошибка инверсии</a:t>
            </a:r>
            <a:endParaRPr lang="ru-RU" sz="1600" b="1" dirty="0">
              <a:solidFill>
                <a:srgbClr val="FF9933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64000" y="1512000"/>
            <a:ext cx="1800000" cy="1800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/>
              <a:t>Истинность основания является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достаточным условием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истинности следствия.</a:t>
            </a:r>
            <a:endParaRPr lang="ru-RU" sz="1600" dirty="0"/>
          </a:p>
        </p:txBody>
      </p:sp>
      <p:sp>
        <p:nvSpPr>
          <p:cNvPr id="32" name="TextBox 31"/>
          <p:cNvSpPr txBox="1"/>
          <p:nvPr/>
        </p:nvSpPr>
        <p:spPr>
          <a:xfrm>
            <a:off x="2664000" y="4176000"/>
            <a:ext cx="1800000" cy="1800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/>
              <a:t>Истинность основания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FF66FF"/>
                </a:solidFill>
              </a:rPr>
              <a:t>не является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необходимым условием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истинности следствия.</a:t>
            </a:r>
            <a:endParaRPr lang="ru-RU" sz="1600" dirty="0"/>
          </a:p>
        </p:txBody>
      </p:sp>
      <p:sp>
        <p:nvSpPr>
          <p:cNvPr id="4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Условно-категорический силлогизм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2800" b="1" dirty="0" smtClean="0">
                <a:solidFill>
                  <a:schemeClr val="bg1"/>
                </a:solidFill>
              </a:rPr>
              <a:t>Modus ponens</a:t>
            </a:r>
            <a:endParaRPr lang="ru-RU" sz="2800" b="1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6" grpId="0" animBg="1"/>
      <p:bldP spid="7" grpId="0" animBg="1"/>
      <p:bldP spid="8" grpId="0" animBg="1"/>
      <p:bldP spid="13" grpId="0" animBg="1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3" grpId="0" animBg="1"/>
      <p:bldP spid="34" grpId="0" animBg="1"/>
      <p:bldP spid="38" grpId="0"/>
      <p:bldP spid="39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788000" y="4752000"/>
            <a:ext cx="3924000" cy="144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Достаточное условие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условие, при </a:t>
            </a:r>
            <a:r>
              <a:rPr lang="ru-RU" dirty="0" smtClean="0">
                <a:solidFill>
                  <a:srgbClr val="00FF00"/>
                </a:solidFill>
              </a:rPr>
              <a:t>наличии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которого наличествует </a:t>
            </a:r>
            <a:br>
              <a:rPr lang="ru-RU" dirty="0" smtClean="0"/>
            </a:br>
            <a:r>
              <a:rPr lang="ru-RU" dirty="0" smtClean="0"/>
              <a:t>и </a:t>
            </a:r>
            <a:r>
              <a:rPr lang="ru-RU" dirty="0" smtClean="0">
                <a:solidFill>
                  <a:srgbClr val="00FF00"/>
                </a:solidFill>
              </a:rPr>
              <a:t>обусловленное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32000" y="4752000"/>
            <a:ext cx="3924000" cy="144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Необходимое условие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условие, </a:t>
            </a:r>
            <a:r>
              <a:rPr lang="ru-RU" dirty="0" smtClean="0">
                <a:solidFill>
                  <a:srgbClr val="FF66FF"/>
                </a:solidFill>
              </a:rPr>
              <a:t>отсутствие</a:t>
            </a:r>
            <a:r>
              <a:rPr lang="ru-RU" dirty="0" smtClean="0"/>
              <a:t> которого делает обусловленное </a:t>
            </a:r>
            <a:r>
              <a:rPr lang="ru-RU" dirty="0" smtClean="0">
                <a:solidFill>
                  <a:srgbClr val="FF66FF"/>
                </a:solidFill>
              </a:rPr>
              <a:t>невозможным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32000" y="1872000"/>
            <a:ext cx="3924000" cy="2448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Ошибка инверсии</a:t>
            </a:r>
            <a:r>
              <a:rPr lang="en-US" sz="2000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или</a:t>
            </a:r>
            <a:r>
              <a:rPr lang="en-US" dirty="0" smtClean="0">
                <a:solidFill>
                  <a:srgbClr val="FF9933"/>
                </a:solidFill>
              </a:rPr>
              <a:t> </a:t>
            </a:r>
            <a:r>
              <a:rPr lang="ru-RU" dirty="0" smtClean="0">
                <a:solidFill>
                  <a:srgbClr val="FF9933"/>
                </a:solidFill>
              </a:rPr>
              <a:t>отрицание основания</a:t>
            </a:r>
            <a:r>
              <a:rPr lang="ru-RU" dirty="0" smtClean="0"/>
              <a:t> –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паралогизм, возникающий </a:t>
            </a:r>
            <a:br>
              <a:rPr lang="ru-RU" dirty="0" smtClean="0"/>
            </a:br>
            <a:r>
              <a:rPr lang="ru-RU" dirty="0" smtClean="0"/>
              <a:t>в результате преобразования истинного условного суждения, при котором </a:t>
            </a:r>
            <a:r>
              <a:rPr lang="ru-RU" dirty="0" smtClean="0">
                <a:solidFill>
                  <a:srgbClr val="00FF00"/>
                </a:solidFill>
              </a:rPr>
              <a:t>достаточное </a:t>
            </a:r>
            <a:r>
              <a:rPr lang="ru-RU" dirty="0" smtClean="0"/>
              <a:t>условие принимается </a:t>
            </a:r>
            <a:br>
              <a:rPr lang="ru-RU" dirty="0" smtClean="0"/>
            </a:br>
            <a:r>
              <a:rPr lang="ru-RU" dirty="0" smtClean="0"/>
              <a:t>за условие </a:t>
            </a:r>
            <a:r>
              <a:rPr lang="ru-RU" dirty="0" smtClean="0">
                <a:solidFill>
                  <a:srgbClr val="00FF00"/>
                </a:solidFill>
              </a:rPr>
              <a:t>необходимое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Условно-категорический силлогизм </a:t>
            </a:r>
            <a:r>
              <a:rPr lang="en-US" sz="2800" b="1" dirty="0" smtClean="0">
                <a:solidFill>
                  <a:schemeClr val="bg1"/>
                </a:solidFill>
              </a:rPr>
              <a:t>Modus tollens</a:t>
            </a:r>
            <a:endParaRPr lang="ru-RU" sz="2800" b="1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>
            <a:spLocks noChangeArrowheads="1"/>
          </p:cNvSpPr>
          <p:nvPr/>
        </p:nvSpPr>
        <p:spPr bwMode="auto">
          <a:xfrm>
            <a:off x="1116000" y="1512000"/>
            <a:ext cx="2305050" cy="1800225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b="1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368000" y="1620000"/>
            <a:ext cx="1800000" cy="360362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836000" y="2052000"/>
            <a:ext cx="8636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Не </a:t>
            </a:r>
            <a:r>
              <a:rPr lang="en-US" b="1" dirty="0" smtClean="0">
                <a:solidFill>
                  <a:srgbClr val="006600"/>
                </a:solidFill>
              </a:rPr>
              <a:t>B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368000" y="2484000"/>
            <a:ext cx="1800000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836000" y="2844000"/>
            <a:ext cx="8636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не 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48000" y="3420000"/>
            <a:ext cx="324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dirty="0" smtClean="0">
                <a:solidFill>
                  <a:srgbClr val="00FF00"/>
                </a:solidFill>
              </a:rPr>
              <a:t>От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отрицания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следствия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к </a:t>
            </a:r>
            <a:r>
              <a:rPr lang="ru-RU" sz="1600" dirty="0" smtClean="0">
                <a:solidFill>
                  <a:schemeClr val="accent3"/>
                </a:solidFill>
              </a:rPr>
              <a:t>отрицанию</a:t>
            </a:r>
            <a:r>
              <a:rPr lang="ru-RU" sz="1600" dirty="0" smtClean="0"/>
              <a:t> основания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47999" y="6084000"/>
            <a:ext cx="324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dirty="0" smtClean="0">
                <a:solidFill>
                  <a:srgbClr val="FF66FF"/>
                </a:solidFill>
              </a:rPr>
              <a:t>От утверждения следствия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к утверждению основания</a:t>
            </a:r>
            <a:endParaRPr lang="ru-RU" sz="1600" dirty="0"/>
          </a:p>
        </p:txBody>
      </p:sp>
      <p:sp>
        <p:nvSpPr>
          <p:cNvPr id="15" name="Скругленный прямоугольник 14"/>
          <p:cNvSpPr>
            <a:spLocks noChangeArrowheads="1"/>
          </p:cNvSpPr>
          <p:nvPr/>
        </p:nvSpPr>
        <p:spPr bwMode="auto">
          <a:xfrm>
            <a:off x="1116000" y="4176000"/>
            <a:ext cx="2305050" cy="1800225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9525" algn="ctr">
            <a:solidFill>
              <a:srgbClr val="00FFFF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b="1" dirty="0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368000" y="4284000"/>
            <a:ext cx="1800000" cy="35877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836000" y="4716000"/>
            <a:ext cx="863600" cy="360363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en-US" b="1" dirty="0">
                <a:solidFill>
                  <a:srgbClr val="006600"/>
                </a:solidFill>
              </a:rPr>
              <a:t>B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1368000" y="5148000"/>
            <a:ext cx="1800000" cy="28892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836000" y="5508000"/>
            <a:ext cx="863600" cy="35877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A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20" name="Прямая соединительная линия 19"/>
          <p:cNvCxnSpPr>
            <a:cxnSpLocks noChangeShapeType="1"/>
          </p:cNvCxnSpPr>
          <p:nvPr/>
        </p:nvCxnSpPr>
        <p:spPr bwMode="auto">
          <a:xfrm>
            <a:off x="1116000" y="4176000"/>
            <a:ext cx="2304000" cy="1800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1" name="Прямая соединительная линия 20"/>
          <p:cNvCxnSpPr>
            <a:cxnSpLocks noChangeShapeType="1"/>
          </p:cNvCxnSpPr>
          <p:nvPr/>
        </p:nvCxnSpPr>
        <p:spPr bwMode="auto">
          <a:xfrm rot="-4620000">
            <a:off x="1116000" y="4176000"/>
            <a:ext cx="2304000" cy="1800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2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Условно-категорический силлогизм </a:t>
            </a:r>
            <a:r>
              <a:rPr lang="en-US" sz="2800" b="1" dirty="0" smtClean="0">
                <a:solidFill>
                  <a:schemeClr val="bg1"/>
                </a:solidFill>
              </a:rPr>
              <a:t>Modus tollens</a:t>
            </a:r>
            <a:endParaRPr lang="ru-RU" sz="2800" b="1" dirty="0" smtClean="0">
              <a:solidFill>
                <a:schemeClr val="accent3"/>
              </a:solidFill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4536000" y="1512000"/>
            <a:ext cx="4246563" cy="504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pPr algn="ctr"/>
            <a:r>
              <a:rPr lang="en-US" sz="2000" dirty="0">
                <a:solidFill>
                  <a:srgbClr val="FFFF00"/>
                </a:solidFill>
              </a:rPr>
              <a:t>Modus </a:t>
            </a:r>
            <a:r>
              <a:rPr lang="en-US" sz="2000" dirty="0" smtClean="0">
                <a:solidFill>
                  <a:srgbClr val="FFFF00"/>
                </a:solidFill>
              </a:rPr>
              <a:t>tollens </a:t>
            </a:r>
            <a:r>
              <a:rPr lang="en-US" sz="2000" dirty="0" smtClean="0"/>
              <a:t>–</a:t>
            </a:r>
            <a:r>
              <a:rPr lang="ru-RU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>
                <a:solidFill>
                  <a:srgbClr val="FFFF00"/>
                </a:solidFill>
              </a:rPr>
              <a:t/>
            </a:r>
            <a:br>
              <a:rPr lang="en-US" sz="2000" dirty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разновидность условно-категорического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умозаключения (силлогизма), в которой </a:t>
            </a:r>
          </a:p>
          <a:p>
            <a:pPr algn="ctr"/>
            <a:r>
              <a:rPr lang="ru-RU" dirty="0" smtClean="0">
                <a:solidFill>
                  <a:srgbClr val="00FF00"/>
                </a:solidFill>
              </a:rPr>
              <a:t>первая (б</a:t>
            </a:r>
            <a:r>
              <a:rPr lang="fr-FR" dirty="0" smtClean="0">
                <a:solidFill>
                  <a:srgbClr val="00FF00"/>
                </a:solidFill>
                <a:latin typeface="+mn-lt"/>
                <a:cs typeface="Times New Roman"/>
              </a:rPr>
              <a:t>ó</a:t>
            </a:r>
            <a:r>
              <a:rPr lang="ru-RU" dirty="0" smtClean="0">
                <a:solidFill>
                  <a:srgbClr val="00FF00"/>
                </a:solidFill>
              </a:rPr>
              <a:t>льшая) посылка – невыделяющее условное суждение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>
                <a:solidFill>
                  <a:schemeClr val="bg1"/>
                </a:solidFill>
              </a:rPr>
              <a:t>(</a:t>
            </a:r>
            <a:r>
              <a:rPr lang="ru-RU" dirty="0">
                <a:solidFill>
                  <a:schemeClr val="bg1"/>
                </a:solidFill>
              </a:rPr>
              <a:t>т</a:t>
            </a:r>
            <a:r>
              <a:rPr lang="ru-RU" dirty="0" smtClean="0">
                <a:solidFill>
                  <a:schemeClr val="bg1"/>
                </a:solidFill>
              </a:rPr>
              <a:t>. е</a:t>
            </a:r>
            <a:r>
              <a:rPr lang="ru-RU" dirty="0">
                <a:solidFill>
                  <a:schemeClr val="bg1"/>
                </a:solidFill>
              </a:rPr>
              <a:t>. суждение, </a:t>
            </a:r>
            <a:r>
              <a:rPr lang="ru-RU" dirty="0" smtClean="0"/>
              <a:t>устанавливающее логическое отношение </a:t>
            </a:r>
            <a:r>
              <a:rPr lang="ru-RU" dirty="0" smtClean="0">
                <a:solidFill>
                  <a:srgbClr val="FF9900"/>
                </a:solidFill>
              </a:rPr>
              <a:t>подчинения</a:t>
            </a:r>
            <a:r>
              <a:rPr lang="ru-RU" dirty="0" smtClean="0"/>
              <a:t> между </a:t>
            </a:r>
            <a:r>
              <a:rPr lang="ru-RU" dirty="0" smtClean="0">
                <a:solidFill>
                  <a:srgbClr val="FF99FF"/>
                </a:solidFill>
              </a:rPr>
              <a:t>основанием</a:t>
            </a:r>
            <a:r>
              <a:rPr lang="ru-RU" dirty="0" smtClean="0"/>
              <a:t> и </a:t>
            </a:r>
            <a:r>
              <a:rPr lang="ru-RU" dirty="0" smtClean="0">
                <a:solidFill>
                  <a:srgbClr val="FF99FF"/>
                </a:solidFill>
              </a:rPr>
              <a:t>следствием</a:t>
            </a:r>
            <a:r>
              <a:rPr lang="ru-RU" dirty="0" smtClean="0">
                <a:solidFill>
                  <a:schemeClr val="bg1"/>
                </a:solidFill>
              </a:rPr>
              <a:t>),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</a:p>
          <a:p>
            <a:pPr algn="ctr"/>
            <a:r>
              <a:rPr lang="ru-RU" dirty="0" smtClean="0">
                <a:solidFill>
                  <a:srgbClr val="00FF00"/>
                </a:solidFill>
              </a:rPr>
              <a:t>вторая (меньшая) посылка – категорическое </a:t>
            </a:r>
            <a:r>
              <a:rPr lang="ru-RU" dirty="0">
                <a:solidFill>
                  <a:srgbClr val="00FF00"/>
                </a:solidFill>
              </a:rPr>
              <a:t>суждение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r>
              <a:rPr lang="ru-RU" dirty="0" smtClean="0">
                <a:solidFill>
                  <a:srgbClr val="00FFFF"/>
                </a:solidFill>
              </a:rPr>
              <a:t>отрицающее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/>
              <a:t>истинность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FF99FF"/>
                </a:solidFill>
              </a:rPr>
              <a:t>следствия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(т. е. </a:t>
            </a:r>
            <a:r>
              <a:rPr lang="ru-RU" dirty="0" smtClean="0">
                <a:solidFill>
                  <a:srgbClr val="FF9900"/>
                </a:solidFill>
              </a:rPr>
              <a:t>подчинённого</a:t>
            </a:r>
            <a:r>
              <a:rPr lang="ru-RU" dirty="0" smtClean="0">
                <a:solidFill>
                  <a:schemeClr val="bg1"/>
                </a:solidFill>
              </a:rPr>
              <a:t> суждения),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а </a:t>
            </a:r>
            <a:r>
              <a:rPr lang="ru-RU" dirty="0">
                <a:solidFill>
                  <a:srgbClr val="00FF00"/>
                </a:solidFill>
              </a:rPr>
              <a:t>заключение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rgbClr val="00FFFF"/>
                </a:solidFill>
              </a:rPr>
              <a:t>отрицает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истинность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FF99FF"/>
                </a:solidFill>
              </a:rPr>
              <a:t>основания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(т. е. </a:t>
            </a:r>
            <a:r>
              <a:rPr lang="ru-RU" dirty="0" smtClean="0">
                <a:solidFill>
                  <a:srgbClr val="FF9900"/>
                </a:solidFill>
              </a:rPr>
              <a:t>подчиняющего</a:t>
            </a:r>
            <a:r>
              <a:rPr lang="ru-RU" dirty="0" smtClean="0">
                <a:solidFill>
                  <a:schemeClr val="bg1"/>
                </a:solidFill>
              </a:rPr>
              <a:t> суждения).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6" grpId="0" animBg="1"/>
      <p:bldP spid="7" grpId="0" animBg="1"/>
      <p:bldP spid="8" grpId="0" animBg="1"/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2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>
            <a:spLocks noChangeArrowheads="1"/>
          </p:cNvSpPr>
          <p:nvPr/>
        </p:nvSpPr>
        <p:spPr bwMode="auto">
          <a:xfrm>
            <a:off x="360000" y="1512000"/>
            <a:ext cx="2305050" cy="1800225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b="1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612000" y="1620000"/>
            <a:ext cx="1800000" cy="360362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080000" y="2052000"/>
            <a:ext cx="8636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12000" y="2484000"/>
            <a:ext cx="1800000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080000" y="2844000"/>
            <a:ext cx="8636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>
            <a:spLocks noChangeArrowheads="1"/>
          </p:cNvSpPr>
          <p:nvPr/>
        </p:nvSpPr>
        <p:spPr bwMode="auto">
          <a:xfrm>
            <a:off x="360000" y="4176000"/>
            <a:ext cx="2305050" cy="1800225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b="1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0" y="3420000"/>
            <a:ext cx="3024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dirty="0" smtClean="0">
                <a:solidFill>
                  <a:srgbClr val="00FF00"/>
                </a:solidFill>
              </a:rPr>
              <a:t>От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отрицания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следствия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к </a:t>
            </a:r>
            <a:r>
              <a:rPr lang="ru-RU" sz="1600" dirty="0" smtClean="0">
                <a:solidFill>
                  <a:schemeClr val="accent3"/>
                </a:solidFill>
              </a:rPr>
              <a:t>отрицанию</a:t>
            </a:r>
            <a:r>
              <a:rPr lang="ru-RU" sz="1600" dirty="0" smtClean="0"/>
              <a:t> основания</a:t>
            </a:r>
            <a:endParaRPr lang="ru-RU" sz="16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0" y="6084000"/>
            <a:ext cx="3024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dirty="0" smtClean="0">
                <a:solidFill>
                  <a:srgbClr val="FF66FF"/>
                </a:solidFill>
              </a:rPr>
              <a:t>От утверждения следствия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к утверждению основания</a:t>
            </a:r>
            <a:endParaRPr lang="ru-RU" sz="1600" dirty="0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612000" y="4284000"/>
            <a:ext cx="1800000" cy="35877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080000" y="4716000"/>
            <a:ext cx="863600" cy="360363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612000" y="5148000"/>
            <a:ext cx="1800000" cy="28892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080000" y="5508000"/>
            <a:ext cx="863600" cy="35877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0" name="Прямая соединительная линия 19"/>
          <p:cNvCxnSpPr>
            <a:cxnSpLocks noChangeShapeType="1"/>
          </p:cNvCxnSpPr>
          <p:nvPr/>
        </p:nvCxnSpPr>
        <p:spPr bwMode="auto">
          <a:xfrm>
            <a:off x="360000" y="4176000"/>
            <a:ext cx="2304000" cy="1800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1" name="Прямая соединительная линия 20"/>
          <p:cNvCxnSpPr>
            <a:cxnSpLocks noChangeShapeType="1"/>
          </p:cNvCxnSpPr>
          <p:nvPr/>
        </p:nvCxnSpPr>
        <p:spPr bwMode="auto">
          <a:xfrm rot="-4620000">
            <a:off x="360000" y="4176000"/>
            <a:ext cx="2304000" cy="1800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22" name="Скругленный прямоугольник 21"/>
          <p:cNvSpPr>
            <a:spLocks noChangeArrowheads="1"/>
          </p:cNvSpPr>
          <p:nvPr/>
        </p:nvSpPr>
        <p:spPr bwMode="auto">
          <a:xfrm>
            <a:off x="4464000" y="1512000"/>
            <a:ext cx="4320000" cy="1800225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sz="1600" b="1" dirty="0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4644000" y="1620000"/>
            <a:ext cx="3960000" cy="360362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идёт дождь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крыши 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5616000" y="2052000"/>
            <a:ext cx="2016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6600"/>
                </a:solidFill>
              </a:rPr>
              <a:t>Крыши </a:t>
            </a:r>
            <a:r>
              <a:rPr lang="ru-RU" sz="1600" dirty="0" smtClean="0">
                <a:solidFill>
                  <a:srgbClr val="0000FF"/>
                </a:solidFill>
              </a:rPr>
              <a:t>не </a:t>
            </a:r>
            <a:r>
              <a:rPr lang="ru-RU" sz="1600" dirty="0" smtClean="0">
                <a:solidFill>
                  <a:srgbClr val="006600"/>
                </a:solidFill>
              </a:rPr>
              <a:t>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5724000" y="2484000"/>
            <a:ext cx="1800000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5616000" y="2844000"/>
            <a:ext cx="2016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FF0000"/>
                </a:solidFill>
              </a:rPr>
              <a:t>д</a:t>
            </a:r>
            <a:r>
              <a:rPr lang="ru-RU" sz="1600" dirty="0" smtClean="0">
                <a:solidFill>
                  <a:srgbClr val="FF0000"/>
                </a:solidFill>
              </a:rPr>
              <a:t>ождя </a:t>
            </a:r>
            <a:r>
              <a:rPr lang="ru-RU" sz="1600" dirty="0" smtClean="0">
                <a:solidFill>
                  <a:srgbClr val="0000FF"/>
                </a:solidFill>
              </a:rPr>
              <a:t>нет.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7" name="Скругленный прямоугольник 26"/>
          <p:cNvSpPr>
            <a:spLocks noChangeArrowheads="1"/>
          </p:cNvSpPr>
          <p:nvPr/>
        </p:nvSpPr>
        <p:spPr bwMode="auto">
          <a:xfrm>
            <a:off x="4464000" y="4176000"/>
            <a:ext cx="4320000" cy="1800225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sz="1600" b="1" dirty="0"/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4644000" y="4284000"/>
            <a:ext cx="3960000" cy="35877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идёт дождь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крыши 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5616000" y="4716000"/>
            <a:ext cx="2016000" cy="360363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6600"/>
                </a:solidFill>
              </a:rPr>
              <a:t>Крыши 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5724000" y="5148000"/>
            <a:ext cx="1800000" cy="28892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5616000" y="5508000"/>
            <a:ext cx="2016000" cy="35877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идёт дождь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cxnSp>
        <p:nvCxnSpPr>
          <p:cNvPr id="35" name="Прямая соединительная линия 34"/>
          <p:cNvCxnSpPr>
            <a:cxnSpLocks noChangeShapeType="1"/>
          </p:cNvCxnSpPr>
          <p:nvPr/>
        </p:nvCxnSpPr>
        <p:spPr bwMode="auto">
          <a:xfrm>
            <a:off x="4464000" y="4176000"/>
            <a:ext cx="4320000" cy="1800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7" name="Прямая соединительная линия 36"/>
          <p:cNvCxnSpPr>
            <a:cxnSpLocks noChangeShapeType="1"/>
          </p:cNvCxnSpPr>
          <p:nvPr/>
        </p:nvCxnSpPr>
        <p:spPr bwMode="auto">
          <a:xfrm rot="-2700000">
            <a:off x="4464000" y="4176000"/>
            <a:ext cx="4320000" cy="1800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464000" y="3420000"/>
            <a:ext cx="432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b="1" dirty="0" smtClean="0">
                <a:solidFill>
                  <a:srgbClr val="00FF00"/>
                </a:solidFill>
              </a:rPr>
              <a:t>Правильное умозаключение</a:t>
            </a:r>
            <a:r>
              <a:rPr lang="en-US" sz="1600" b="1" dirty="0" smtClean="0">
                <a:solidFill>
                  <a:srgbClr val="00FF00"/>
                </a:solidFill>
              </a:rPr>
              <a:t>: </a:t>
            </a:r>
            <a:br>
              <a:rPr lang="en-US" sz="1600" b="1" dirty="0" smtClean="0">
                <a:solidFill>
                  <a:srgbClr val="00FF00"/>
                </a:solidFill>
              </a:rPr>
            </a:br>
            <a:r>
              <a:rPr lang="en-US" sz="1600" b="1" dirty="0" smtClean="0">
                <a:solidFill>
                  <a:srgbClr val="FFFF00"/>
                </a:solidFill>
              </a:rPr>
              <a:t>modus tollens</a:t>
            </a:r>
            <a:endParaRPr lang="ru-RU" sz="1600" b="1" dirty="0">
              <a:solidFill>
                <a:srgbClr val="FFFF00"/>
              </a:solidFill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464000" y="6084000"/>
            <a:ext cx="432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b="1" dirty="0" smtClean="0">
                <a:solidFill>
                  <a:srgbClr val="FF66FF"/>
                </a:solidFill>
              </a:rPr>
              <a:t>Паралогизм</a:t>
            </a:r>
            <a:r>
              <a:rPr lang="en-US" sz="1600" b="1" dirty="0" smtClean="0">
                <a:solidFill>
                  <a:srgbClr val="FF66FF"/>
                </a:solidFill>
              </a:rPr>
              <a:t>: </a:t>
            </a:r>
            <a:r>
              <a:rPr lang="ru-RU" sz="1600" b="1" dirty="0" smtClean="0">
                <a:solidFill>
                  <a:srgbClr val="FF9933"/>
                </a:solidFill>
              </a:rPr>
              <a:t>утверждение следствия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br>
              <a:rPr lang="en-US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или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rgbClr val="FF9933"/>
                </a:solidFill>
              </a:rPr>
              <a:t>ошибка конверсии</a:t>
            </a:r>
            <a:endParaRPr lang="ru-RU" sz="1600" b="1" dirty="0">
              <a:solidFill>
                <a:srgbClr val="FF9933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64000" y="1512000"/>
            <a:ext cx="1800000" cy="1800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/>
              <a:t>Истинность следствия является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необходимым условием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истинности основания.</a:t>
            </a:r>
            <a:endParaRPr lang="ru-RU" sz="1600" dirty="0"/>
          </a:p>
        </p:txBody>
      </p:sp>
      <p:sp>
        <p:nvSpPr>
          <p:cNvPr id="32" name="TextBox 31"/>
          <p:cNvSpPr txBox="1"/>
          <p:nvPr/>
        </p:nvSpPr>
        <p:spPr>
          <a:xfrm>
            <a:off x="2664000" y="4176000"/>
            <a:ext cx="1800000" cy="1800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/>
              <a:t>Истинность следствия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>
                <a:solidFill>
                  <a:srgbClr val="FF66FF"/>
                </a:solidFill>
              </a:rPr>
              <a:t>не является</a:t>
            </a:r>
            <a:br>
              <a:rPr lang="ru-RU" sz="1600" dirty="0" smtClean="0">
                <a:solidFill>
                  <a:srgbClr val="FF66FF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достаточным условием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истинности основания.</a:t>
            </a:r>
            <a:endParaRPr lang="ru-RU" sz="1600" dirty="0"/>
          </a:p>
        </p:txBody>
      </p:sp>
      <p:sp>
        <p:nvSpPr>
          <p:cNvPr id="4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Условно-категорический силлогизм </a:t>
            </a:r>
            <a:r>
              <a:rPr lang="en-US" sz="2800" b="1" dirty="0" smtClean="0">
                <a:solidFill>
                  <a:schemeClr val="bg1"/>
                </a:solidFill>
              </a:rPr>
              <a:t>Modus tollens</a:t>
            </a:r>
            <a:endParaRPr lang="ru-RU" sz="2800" b="1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6" grpId="0" animBg="1"/>
      <p:bldP spid="7" grpId="0" animBg="1"/>
      <p:bldP spid="8" grpId="0" animBg="1"/>
      <p:bldP spid="13" grpId="0" animBg="1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3" grpId="0" animBg="1"/>
      <p:bldP spid="34" grpId="0" animBg="1"/>
      <p:bldP spid="38" grpId="0"/>
      <p:bldP spid="39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788000" y="4824000"/>
            <a:ext cx="3924000" cy="144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Достаточное условие </a:t>
            </a:r>
            <a:r>
              <a:rPr lang="ru-RU" dirty="0" smtClean="0"/>
              <a:t>– </a:t>
            </a:r>
            <a:br>
              <a:rPr lang="ru-RU" dirty="0" smtClean="0"/>
            </a:br>
            <a:r>
              <a:rPr lang="ru-RU" dirty="0" smtClean="0"/>
              <a:t>условие, при </a:t>
            </a:r>
            <a:r>
              <a:rPr lang="ru-RU" dirty="0" smtClean="0">
                <a:solidFill>
                  <a:srgbClr val="00FF00"/>
                </a:solidFill>
              </a:rPr>
              <a:t>наличии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которого наличествует </a:t>
            </a:r>
            <a:br>
              <a:rPr lang="ru-RU" dirty="0" smtClean="0"/>
            </a:br>
            <a:r>
              <a:rPr lang="ru-RU" dirty="0" smtClean="0"/>
              <a:t>и </a:t>
            </a:r>
            <a:r>
              <a:rPr lang="ru-RU" dirty="0" smtClean="0">
                <a:solidFill>
                  <a:srgbClr val="00FF00"/>
                </a:solidFill>
              </a:rPr>
              <a:t>обусловленное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32000" y="4824000"/>
            <a:ext cx="3924000" cy="144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Необходимое условие </a:t>
            </a:r>
            <a:r>
              <a:rPr lang="ru-RU" dirty="0" smtClean="0"/>
              <a:t>– </a:t>
            </a:r>
            <a:br>
              <a:rPr lang="ru-RU" dirty="0" smtClean="0"/>
            </a:br>
            <a:r>
              <a:rPr lang="ru-RU" dirty="0" smtClean="0"/>
              <a:t>условие, </a:t>
            </a:r>
            <a:r>
              <a:rPr lang="ru-RU" dirty="0" smtClean="0">
                <a:solidFill>
                  <a:srgbClr val="FF66FF"/>
                </a:solidFill>
              </a:rPr>
              <a:t>отсутствие</a:t>
            </a:r>
            <a:r>
              <a:rPr lang="ru-RU" dirty="0" smtClean="0"/>
              <a:t> которого делает обусловленное </a:t>
            </a:r>
            <a:r>
              <a:rPr lang="ru-RU" dirty="0" smtClean="0">
                <a:solidFill>
                  <a:srgbClr val="FF66FF"/>
                </a:solidFill>
              </a:rPr>
              <a:t>невозможным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32000" y="1692000"/>
            <a:ext cx="3924000" cy="27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Ошибка инверсии</a:t>
            </a:r>
            <a:r>
              <a:rPr lang="en-US" sz="2000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или</a:t>
            </a:r>
            <a:r>
              <a:rPr lang="en-US" dirty="0" smtClean="0">
                <a:solidFill>
                  <a:srgbClr val="FF9933"/>
                </a:solidFill>
              </a:rPr>
              <a:t> </a:t>
            </a:r>
            <a:r>
              <a:rPr lang="ru-RU" dirty="0" smtClean="0">
                <a:solidFill>
                  <a:srgbClr val="FF9933"/>
                </a:solidFill>
              </a:rPr>
              <a:t>отрицание основания</a:t>
            </a:r>
            <a:r>
              <a:rPr lang="ru-RU" dirty="0" smtClean="0"/>
              <a:t> –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формальная логическая ошибка, возникающая </a:t>
            </a:r>
            <a:br>
              <a:rPr lang="ru-RU" dirty="0" smtClean="0"/>
            </a:br>
            <a:r>
              <a:rPr lang="ru-RU" dirty="0" smtClean="0"/>
              <a:t>в результате преобразования истинного условного суждения, при котором </a:t>
            </a:r>
            <a:r>
              <a:rPr lang="ru-RU" dirty="0" smtClean="0">
                <a:solidFill>
                  <a:srgbClr val="00FF00"/>
                </a:solidFill>
              </a:rPr>
              <a:t>достаточное </a:t>
            </a:r>
            <a:r>
              <a:rPr lang="ru-RU" dirty="0" smtClean="0"/>
              <a:t>условие принимается </a:t>
            </a:r>
            <a:br>
              <a:rPr lang="ru-RU" dirty="0" smtClean="0"/>
            </a:br>
            <a:r>
              <a:rPr lang="ru-RU" dirty="0" smtClean="0"/>
              <a:t>за условие </a:t>
            </a:r>
            <a:r>
              <a:rPr lang="ru-RU" dirty="0" smtClean="0">
                <a:solidFill>
                  <a:srgbClr val="00FF00"/>
                </a:solidFill>
              </a:rPr>
              <a:t>необходимое</a:t>
            </a:r>
            <a:r>
              <a:rPr lang="ru-RU" dirty="0" smtClean="0"/>
              <a:t>.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endParaRPr lang="ru-RU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788000" y="1692000"/>
            <a:ext cx="3924000" cy="27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Ошибка конверсии</a:t>
            </a:r>
            <a:r>
              <a:rPr lang="en-US" sz="2000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или</a:t>
            </a:r>
            <a:r>
              <a:rPr lang="en-US" dirty="0" smtClean="0"/>
              <a:t> </a:t>
            </a:r>
            <a:r>
              <a:rPr lang="ru-RU" dirty="0" smtClean="0">
                <a:solidFill>
                  <a:srgbClr val="FF9933"/>
                </a:solidFill>
              </a:rPr>
              <a:t>утверждение следствия</a:t>
            </a:r>
            <a:r>
              <a:rPr lang="ru-RU" dirty="0" smtClean="0"/>
              <a:t> –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 формальная логическая ошибка, возникающая </a:t>
            </a:r>
            <a:br>
              <a:rPr lang="ru-RU" dirty="0" smtClean="0"/>
            </a:br>
            <a:r>
              <a:rPr lang="ru-RU" dirty="0" smtClean="0"/>
              <a:t>в результате обращения </a:t>
            </a:r>
            <a:br>
              <a:rPr lang="ru-RU" dirty="0" smtClean="0"/>
            </a:br>
            <a:r>
              <a:rPr lang="ru-RU" dirty="0" smtClean="0"/>
              <a:t>истинного условного суждения, при котором </a:t>
            </a:r>
            <a:r>
              <a:rPr lang="ru-RU" dirty="0" smtClean="0">
                <a:solidFill>
                  <a:srgbClr val="00FF00"/>
                </a:solidFill>
              </a:rPr>
              <a:t>необходимое </a:t>
            </a:r>
            <a:r>
              <a:rPr lang="ru-RU" dirty="0" smtClean="0"/>
              <a:t>условие принимается </a:t>
            </a:r>
            <a:br>
              <a:rPr lang="ru-RU" dirty="0" smtClean="0"/>
            </a:br>
            <a:r>
              <a:rPr lang="ru-RU" dirty="0" smtClean="0"/>
              <a:t>за условие </a:t>
            </a:r>
            <a:r>
              <a:rPr lang="ru-RU" dirty="0" smtClean="0">
                <a:solidFill>
                  <a:srgbClr val="00FF00"/>
                </a:solidFill>
              </a:rPr>
              <a:t>достаточное</a:t>
            </a:r>
            <a:r>
              <a:rPr lang="ru-RU" dirty="0" smtClean="0"/>
              <a:t>.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endParaRPr lang="ru-RU" dirty="0" smtClean="0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Условно-категорический силлогизм </a:t>
            </a:r>
            <a:r>
              <a:rPr lang="en-US" sz="2800" b="1" dirty="0" smtClean="0">
                <a:solidFill>
                  <a:schemeClr val="bg1"/>
                </a:solidFill>
              </a:rPr>
              <a:t>Modus tollens</a:t>
            </a:r>
            <a:endParaRPr lang="ru-RU" sz="2800" b="1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51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en-US" sz="2800" b="1" dirty="0" smtClean="0">
                <a:solidFill>
                  <a:schemeClr val="bg1"/>
                </a:solidFill>
              </a:rPr>
              <a:t>Modus ponens                   Modus tollens</a:t>
            </a:r>
            <a:endParaRPr lang="ru-RU" sz="2800" b="1" dirty="0" smtClean="0">
              <a:solidFill>
                <a:schemeClr val="accent3"/>
              </a:solidFill>
            </a:endParaRPr>
          </a:p>
        </p:txBody>
      </p:sp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357158" y="1332000"/>
            <a:ext cx="4176000" cy="1872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sz="1600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972000" y="1404000"/>
            <a:ext cx="2880000" cy="504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>
                <a:solidFill>
                  <a:srgbClr val="0000FF"/>
                </a:solidFill>
              </a:rPr>
              <a:t>Если</a:t>
            </a:r>
            <a:r>
              <a:rPr lang="ru-RU" sz="1600" dirty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число кратно 6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оно кратно 2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008000" y="1980000"/>
            <a:ext cx="2880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18 кратно 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152000" y="2772000"/>
            <a:ext cx="2448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6600"/>
                </a:solidFill>
              </a:rPr>
              <a:t>18 кратно 2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476000" y="2412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4680000" y="1332000"/>
            <a:ext cx="4176000" cy="187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sz="1600" dirty="0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5328000" y="1404000"/>
            <a:ext cx="2880000" cy="504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число кратно 6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оно кратно 2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5328000" y="1944000"/>
            <a:ext cx="2880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6600"/>
                </a:solidFill>
              </a:rPr>
              <a:t>17 </a:t>
            </a:r>
            <a:r>
              <a:rPr lang="ru-RU" sz="1600" dirty="0" smtClean="0">
                <a:solidFill>
                  <a:srgbClr val="0000FF"/>
                </a:solidFill>
              </a:rPr>
              <a:t>не </a:t>
            </a:r>
            <a:r>
              <a:rPr lang="ru-RU" sz="1600" dirty="0" smtClean="0">
                <a:solidFill>
                  <a:srgbClr val="006600"/>
                </a:solidFill>
              </a:rPr>
              <a:t>кратно 2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5868000" y="237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5544000" y="2736000"/>
            <a:ext cx="2520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17 </a:t>
            </a:r>
            <a:r>
              <a:rPr lang="ru-RU" sz="1600" dirty="0" smtClean="0">
                <a:solidFill>
                  <a:srgbClr val="0000FF"/>
                </a:solidFill>
              </a:rPr>
              <a:t>не </a:t>
            </a:r>
            <a:r>
              <a:rPr lang="ru-RU" sz="1600" dirty="0" smtClean="0">
                <a:solidFill>
                  <a:srgbClr val="FF0000"/>
                </a:solidFill>
              </a:rPr>
              <a:t>кратно 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288000" y="4104000"/>
            <a:ext cx="4176000" cy="1872000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sz="1600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972000" y="4176000"/>
            <a:ext cx="2880000" cy="504000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число кратно 6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кратно 2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972000" y="4752000"/>
            <a:ext cx="2880000" cy="360363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20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FF0000"/>
                </a:solidFill>
              </a:rPr>
              <a:t> кратно 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152000" y="5544000"/>
            <a:ext cx="2520000" cy="35877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6600"/>
                </a:solidFill>
              </a:rPr>
              <a:t>20 </a:t>
            </a:r>
            <a:r>
              <a:rPr lang="ru-RU" sz="1600" dirty="0" smtClean="0">
                <a:solidFill>
                  <a:srgbClr val="0000FF"/>
                </a:solidFill>
              </a:rPr>
              <a:t>не </a:t>
            </a:r>
            <a:r>
              <a:rPr lang="ru-RU" sz="1600" dirty="0" smtClean="0">
                <a:solidFill>
                  <a:srgbClr val="006600"/>
                </a:solidFill>
              </a:rPr>
              <a:t>кратно 2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476000" y="5184000"/>
            <a:ext cx="1800225" cy="28892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4" name="Скругленный прямоугольник 23"/>
          <p:cNvSpPr>
            <a:spLocks noChangeArrowheads="1"/>
          </p:cNvSpPr>
          <p:nvPr/>
        </p:nvSpPr>
        <p:spPr bwMode="auto">
          <a:xfrm>
            <a:off x="4680000" y="4104000"/>
            <a:ext cx="4176000" cy="1872000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9525" algn="ctr">
            <a:solidFill>
              <a:srgbClr val="00FFFF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sz="1600" dirty="0"/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5328000" y="4176000"/>
            <a:ext cx="2880000" cy="504000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число кратно 6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оно кратно 2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5328000" y="4752000"/>
            <a:ext cx="2880000" cy="360363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6600"/>
                </a:solidFill>
              </a:rPr>
              <a:t>20 кратно 2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5868000" y="5184000"/>
            <a:ext cx="1800225" cy="28892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5544000" y="5544000"/>
            <a:ext cx="2520000" cy="358775"/>
          </a:xfrm>
          <a:prstGeom prst="rect">
            <a:avLst/>
          </a:prstGeom>
          <a:solidFill>
            <a:srgbClr val="D1D1F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20 кратно 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cxnSp>
        <p:nvCxnSpPr>
          <p:cNvPr id="32" name="Прямая соединительная линия 31"/>
          <p:cNvCxnSpPr>
            <a:cxnSpLocks noChangeShapeType="1"/>
          </p:cNvCxnSpPr>
          <p:nvPr/>
        </p:nvCxnSpPr>
        <p:spPr bwMode="auto">
          <a:xfrm>
            <a:off x="288000" y="4104000"/>
            <a:ext cx="4176000" cy="1800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3" name="Прямая соединительная линия 32"/>
          <p:cNvCxnSpPr>
            <a:cxnSpLocks noChangeShapeType="1"/>
          </p:cNvCxnSpPr>
          <p:nvPr/>
        </p:nvCxnSpPr>
        <p:spPr bwMode="auto">
          <a:xfrm>
            <a:off x="4680000" y="4104000"/>
            <a:ext cx="4176000" cy="1800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5" name="Прямая соединительная линия 34"/>
          <p:cNvCxnSpPr>
            <a:cxnSpLocks noChangeShapeType="1"/>
          </p:cNvCxnSpPr>
          <p:nvPr/>
        </p:nvCxnSpPr>
        <p:spPr bwMode="auto">
          <a:xfrm rot="-2820000">
            <a:off x="288000" y="4104000"/>
            <a:ext cx="4176000" cy="1800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 rot="-2820000">
            <a:off x="4680000" y="4104000"/>
            <a:ext cx="4176000" cy="1800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4" name="TextBox 33"/>
          <p:cNvSpPr txBox="1"/>
          <p:nvPr/>
        </p:nvSpPr>
        <p:spPr>
          <a:xfrm>
            <a:off x="288000" y="3204000"/>
            <a:ext cx="4176000" cy="900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/>
              <a:t>Истинность основания является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достаточным условием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истинности следствия.</a:t>
            </a:r>
            <a:endParaRPr lang="ru-RU" sz="1600" dirty="0"/>
          </a:p>
        </p:txBody>
      </p:sp>
      <p:sp>
        <p:nvSpPr>
          <p:cNvPr id="37" name="TextBox 36"/>
          <p:cNvSpPr txBox="1"/>
          <p:nvPr/>
        </p:nvSpPr>
        <p:spPr>
          <a:xfrm>
            <a:off x="4680000" y="3204000"/>
            <a:ext cx="4176000" cy="900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/>
              <a:t>Истинность следствия является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необходимым условием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истинности основания.</a:t>
            </a:r>
            <a:endParaRPr lang="ru-RU" sz="1600" dirty="0"/>
          </a:p>
        </p:txBody>
      </p:sp>
      <p:sp>
        <p:nvSpPr>
          <p:cNvPr id="38" name="TextBox 37"/>
          <p:cNvSpPr txBox="1"/>
          <p:nvPr/>
        </p:nvSpPr>
        <p:spPr>
          <a:xfrm>
            <a:off x="288000" y="5976000"/>
            <a:ext cx="4176000" cy="900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/>
              <a:t>Истинность основания </a:t>
            </a:r>
            <a:r>
              <a:rPr lang="ru-RU" sz="1600" dirty="0" smtClean="0">
                <a:solidFill>
                  <a:srgbClr val="FF66FF"/>
                </a:solidFill>
              </a:rPr>
              <a:t>не является </a:t>
            </a:r>
            <a:br>
              <a:rPr lang="ru-RU" sz="1600" dirty="0" smtClean="0">
                <a:solidFill>
                  <a:srgbClr val="FF66FF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необходимым условием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истинности следствия.</a:t>
            </a:r>
            <a:endParaRPr lang="ru-RU" sz="1600" dirty="0"/>
          </a:p>
        </p:txBody>
      </p:sp>
      <p:sp>
        <p:nvSpPr>
          <p:cNvPr id="39" name="TextBox 38"/>
          <p:cNvSpPr txBox="1"/>
          <p:nvPr/>
        </p:nvSpPr>
        <p:spPr>
          <a:xfrm>
            <a:off x="4680000" y="5976000"/>
            <a:ext cx="4176000" cy="900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/>
              <a:t>Истинность следствия </a:t>
            </a:r>
            <a:r>
              <a:rPr lang="ru-RU" sz="1600" dirty="0" smtClean="0">
                <a:solidFill>
                  <a:srgbClr val="FF66FF"/>
                </a:solidFill>
              </a:rPr>
              <a:t>не является </a:t>
            </a:r>
            <a:br>
              <a:rPr lang="ru-RU" sz="1600" dirty="0" smtClean="0">
                <a:solidFill>
                  <a:srgbClr val="FF66FF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достаточным условием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истинности основания.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4" grpId="0"/>
      <p:bldP spid="37" grpId="0"/>
      <p:bldP spid="38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51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Эквивалентно-категорический силлогизм</a:t>
            </a:r>
          </a:p>
        </p:txBody>
      </p:sp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647700" y="2592000"/>
            <a:ext cx="3744000" cy="1620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28675" y="2664000"/>
            <a:ext cx="3382963" cy="324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 и только 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087563" y="3060000"/>
            <a:ext cx="865187" cy="324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087563" y="3816000"/>
            <a:ext cx="865187" cy="324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619250" y="345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4751388" y="2592000"/>
            <a:ext cx="3744912" cy="162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4932363" y="2700000"/>
            <a:ext cx="3382962" cy="288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 и только 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6191250" y="3060000"/>
            <a:ext cx="865188" cy="324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Не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5724525" y="345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6191250" y="3816000"/>
            <a:ext cx="865188" cy="324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н</a:t>
            </a:r>
            <a:r>
              <a:rPr lang="ru-RU" dirty="0" smtClean="0">
                <a:solidFill>
                  <a:srgbClr val="0000FF"/>
                </a:solidFill>
              </a:rPr>
              <a:t>е </a:t>
            </a:r>
            <a:r>
              <a:rPr lang="en-US" dirty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647700" y="4320000"/>
            <a:ext cx="3744913" cy="1620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828675" y="4392000"/>
            <a:ext cx="3382963" cy="324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 и только 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087563" y="4788000"/>
            <a:ext cx="865187" cy="324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087563" y="5544000"/>
            <a:ext cx="865187" cy="324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 anchorCtr="1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 smtClean="0">
              <a:solidFill>
                <a:srgbClr val="006600"/>
              </a:solidFill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619250" y="5184000"/>
            <a:ext cx="1800225" cy="288925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4" name="Скругленный прямоугольник 23"/>
          <p:cNvSpPr>
            <a:spLocks noChangeArrowheads="1"/>
          </p:cNvSpPr>
          <p:nvPr/>
        </p:nvSpPr>
        <p:spPr bwMode="auto">
          <a:xfrm>
            <a:off x="4751388" y="4320000"/>
            <a:ext cx="3744912" cy="1620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rgbClr val="00FFFF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dirty="0"/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4932363" y="4392000"/>
            <a:ext cx="3382962" cy="324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 и только 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6191250" y="4788000"/>
            <a:ext cx="865188" cy="324000"/>
          </a:xfrm>
          <a:prstGeom prst="rect">
            <a:avLst/>
          </a:prstGeom>
          <a:solidFill>
            <a:srgbClr val="BBE0E3"/>
          </a:solidFill>
          <a:ln w="3175" cmpd="sng">
            <a:solidFill>
              <a:schemeClr val="accent4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5724525" y="5184000"/>
            <a:ext cx="1800225" cy="288925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6227763" y="5544000"/>
            <a:ext cx="863600" cy="324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20000" y="5940000"/>
            <a:ext cx="7704000" cy="900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/>
              <a:t>Истинность </a:t>
            </a:r>
            <a:r>
              <a:rPr lang="ru-RU" sz="1600" dirty="0" smtClean="0">
                <a:solidFill>
                  <a:srgbClr val="00FFFF"/>
                </a:solidFill>
              </a:rPr>
              <a:t>основания</a:t>
            </a:r>
            <a:r>
              <a:rPr lang="ru-RU" sz="1600" dirty="0" smtClean="0"/>
              <a:t> является </a:t>
            </a:r>
            <a:r>
              <a:rPr lang="ru-RU" sz="1600" dirty="0" smtClean="0">
                <a:solidFill>
                  <a:srgbClr val="00FF00"/>
                </a:solidFill>
              </a:rPr>
              <a:t>необходимым</a:t>
            </a:r>
            <a:r>
              <a:rPr lang="ru-RU" sz="1600" dirty="0" smtClean="0"/>
              <a:t> и </a:t>
            </a:r>
            <a:r>
              <a:rPr lang="ru-RU" sz="1600" dirty="0" smtClean="0">
                <a:solidFill>
                  <a:srgbClr val="00FF00"/>
                </a:solidFill>
              </a:rPr>
              <a:t>достаточным условием</a:t>
            </a:r>
            <a:r>
              <a:rPr lang="ru-RU" sz="1600" dirty="0" smtClean="0"/>
              <a:t> истинности </a:t>
            </a:r>
            <a:r>
              <a:rPr lang="ru-RU" sz="1600" dirty="0" smtClean="0">
                <a:solidFill>
                  <a:srgbClr val="00FFFF"/>
                </a:solidFill>
              </a:rPr>
              <a:t>следствия</a:t>
            </a:r>
            <a:r>
              <a:rPr lang="ru-RU" sz="1600" dirty="0" smtClean="0"/>
              <a:t>, равно как истинность </a:t>
            </a:r>
            <a:r>
              <a:rPr lang="ru-RU" sz="1600" dirty="0" smtClean="0">
                <a:solidFill>
                  <a:srgbClr val="00FFFF"/>
                </a:solidFill>
              </a:rPr>
              <a:t>следствия</a:t>
            </a:r>
            <a:r>
              <a:rPr lang="ru-RU" sz="1600" dirty="0" smtClean="0"/>
              <a:t> является </a:t>
            </a:r>
            <a:r>
              <a:rPr lang="ru-RU" sz="1600" dirty="0" smtClean="0">
                <a:solidFill>
                  <a:srgbClr val="00FF00"/>
                </a:solidFill>
              </a:rPr>
              <a:t>необходимым</a:t>
            </a:r>
            <a:r>
              <a:rPr lang="ru-RU" sz="1600" dirty="0" smtClean="0"/>
              <a:t> и </a:t>
            </a:r>
            <a:r>
              <a:rPr lang="ru-RU" sz="1600" dirty="0" smtClean="0">
                <a:solidFill>
                  <a:srgbClr val="00FF00"/>
                </a:solidFill>
              </a:rPr>
              <a:t>достаточным</a:t>
            </a:r>
            <a:r>
              <a:rPr lang="ru-RU" sz="1600" dirty="0" smtClean="0"/>
              <a:t> условием истинности </a:t>
            </a:r>
            <a:r>
              <a:rPr lang="ru-RU" sz="1600" dirty="0" smtClean="0">
                <a:solidFill>
                  <a:srgbClr val="00FFFF"/>
                </a:solidFill>
              </a:rPr>
              <a:t>основания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612000" y="1332000"/>
            <a:ext cx="7920000" cy="108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Эквивалентно-категорический силлогизм </a:t>
            </a:r>
            <a:r>
              <a:rPr lang="ru-RU" dirty="0" smtClean="0"/>
              <a:t>– </a:t>
            </a:r>
            <a:br>
              <a:rPr lang="ru-RU" dirty="0" smtClean="0"/>
            </a:br>
            <a:r>
              <a:rPr lang="ru-RU" dirty="0" smtClean="0"/>
              <a:t>силлогизм</a:t>
            </a:r>
            <a:r>
              <a:rPr lang="ru-RU" dirty="0"/>
              <a:t>, </a:t>
            </a:r>
            <a:r>
              <a:rPr lang="ru-RU" dirty="0" smtClean="0"/>
              <a:t>в </a:t>
            </a:r>
            <a:r>
              <a:rPr lang="ru-RU" dirty="0"/>
              <a:t>котором </a:t>
            </a:r>
            <a:r>
              <a:rPr lang="ru-RU" dirty="0" smtClean="0"/>
              <a:t>б</a:t>
            </a:r>
            <a:r>
              <a:rPr lang="en-GB" dirty="0" smtClean="0"/>
              <a:t>ó</a:t>
            </a:r>
            <a:r>
              <a:rPr lang="ru-RU" dirty="0" smtClean="0"/>
              <a:t>льшая </a:t>
            </a:r>
            <a:r>
              <a:rPr lang="ru-RU" dirty="0"/>
              <a:t>посылка является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FF00"/>
                </a:solidFill>
              </a:rPr>
              <a:t>выделяющим</a:t>
            </a:r>
            <a:r>
              <a:rPr lang="ru-RU" dirty="0" smtClean="0"/>
              <a:t> условным</a:t>
            </a:r>
            <a:r>
              <a:rPr lang="ru-RU" dirty="0"/>
              <a:t>, </a:t>
            </a:r>
            <a:r>
              <a:rPr lang="ru-RU" dirty="0" smtClean="0"/>
              <a:t>а меньшая </a:t>
            </a:r>
            <a:r>
              <a:rPr lang="ru-RU" dirty="0"/>
              <a:t>– </a:t>
            </a:r>
            <a:r>
              <a:rPr lang="ru-RU" dirty="0" smtClean="0">
                <a:solidFill>
                  <a:srgbClr val="00FF00"/>
                </a:solidFill>
              </a:rPr>
              <a:t>категорическим</a:t>
            </a:r>
            <a:r>
              <a:rPr lang="ru-RU" dirty="0" smtClean="0"/>
              <a:t> </a:t>
            </a:r>
            <a:r>
              <a:rPr lang="ru-RU" dirty="0"/>
              <a:t>суждением.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2000" y="1530350"/>
            <a:ext cx="7920000" cy="4967288"/>
          </a:xfrm>
        </p:spPr>
        <p:txBody>
          <a:bodyPr/>
          <a:lstStyle/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 Условные силлогизмы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Чисто условный силлогизм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Условно-категорический силлогизм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Эквивалентно-категорический силлогизм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 Разделительные силлогизмы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Чисто разделительный силлогизм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Разделительно-категорический силлогизм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 Условно-разделительные (лемматические) </a:t>
            </a:r>
            <a:br>
              <a:rPr lang="ru-RU" sz="2000" b="1" dirty="0" smtClean="0">
                <a:solidFill>
                  <a:srgbClr val="FFFF00"/>
                </a:solidFill>
              </a:rPr>
            </a:br>
            <a:r>
              <a:rPr lang="ru-RU" sz="2000" b="1" dirty="0" smtClean="0">
                <a:solidFill>
                  <a:srgbClr val="FFFF00"/>
                </a:solidFill>
              </a:rPr>
              <a:t> силлогизмы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Дилеммы, трилеммы, тетралеммы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Простые и сложные условно-разделительные силлогизмы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Конструктивные и деструктивные условно-разделительные силлогизмы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6838" y="274638"/>
            <a:ext cx="8950325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Условные и разделительные силлогизмы</a:t>
            </a:r>
            <a:endParaRPr lang="ru-RU" sz="3200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9600"/>
            <a:ext cx="8208000" cy="900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Эквивалентно-категорический силлогизм</a:t>
            </a:r>
          </a:p>
        </p:txBody>
      </p:sp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216000" y="1188000"/>
            <a:ext cx="4248000" cy="2232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60000" y="1332000"/>
            <a:ext cx="3960000" cy="720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 и только если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треугольник равносторонний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 то </a:t>
            </a:r>
            <a:r>
              <a:rPr lang="ru-RU" sz="1600" dirty="0" smtClean="0">
                <a:solidFill>
                  <a:srgbClr val="006600"/>
                </a:solidFill>
              </a:rPr>
              <a:t>треугольник равноугольный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60000" y="2124000"/>
            <a:ext cx="3960000" cy="35877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Этот </a:t>
            </a:r>
            <a:r>
              <a:rPr lang="ru-RU" sz="1600" dirty="0" smtClean="0">
                <a:solidFill>
                  <a:srgbClr val="FF0000"/>
                </a:solidFill>
              </a:rPr>
              <a:t>треугольник равносторонний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60000" y="2916000"/>
            <a:ext cx="3960000" cy="35877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этот</a:t>
            </a:r>
            <a:r>
              <a:rPr lang="ru-RU" sz="1600" dirty="0" smtClean="0">
                <a:solidFill>
                  <a:srgbClr val="006600"/>
                </a:solidFill>
              </a:rPr>
              <a:t> треугольник равноугольный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440000" y="255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4680000" y="1188000"/>
            <a:ext cx="4248000" cy="22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4824000" y="1332000"/>
            <a:ext cx="3960000" cy="720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 и только если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треугольник равносторонний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 то </a:t>
            </a:r>
            <a:r>
              <a:rPr lang="ru-RU" sz="1600" dirty="0" smtClean="0">
                <a:solidFill>
                  <a:srgbClr val="006600"/>
                </a:solidFill>
              </a:rPr>
              <a:t>треугольник равноугольный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4824000" y="2124000"/>
            <a:ext cx="3960000" cy="35877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Этот</a:t>
            </a:r>
            <a:r>
              <a:rPr lang="ru-RU" sz="1600" dirty="0" smtClean="0">
                <a:solidFill>
                  <a:srgbClr val="006600"/>
                </a:solidFill>
              </a:rPr>
              <a:t> треугольник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006600"/>
                </a:solidFill>
              </a:rPr>
              <a:t> равноугольный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5904000" y="255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4824000" y="2916000"/>
            <a:ext cx="3960000" cy="35877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этот </a:t>
            </a:r>
            <a:r>
              <a:rPr lang="ru-RU" sz="1600" dirty="0" smtClean="0">
                <a:solidFill>
                  <a:srgbClr val="FF0000"/>
                </a:solidFill>
              </a:rPr>
              <a:t>треугольник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FF0000"/>
                </a:solidFill>
              </a:rPr>
              <a:t> равносторонний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215999" y="4032000"/>
            <a:ext cx="4248000" cy="2232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359999" y="4176000"/>
            <a:ext cx="3960000" cy="720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 и только если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треугольник равносторонний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 то </a:t>
            </a:r>
            <a:r>
              <a:rPr lang="ru-RU" sz="1600" dirty="0" smtClean="0">
                <a:solidFill>
                  <a:srgbClr val="006600"/>
                </a:solidFill>
              </a:rPr>
              <a:t>треугольник равноугольный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359999" y="4968000"/>
            <a:ext cx="3960000" cy="360363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Этот </a:t>
            </a:r>
            <a:r>
              <a:rPr lang="ru-RU" sz="1600" dirty="0" smtClean="0">
                <a:solidFill>
                  <a:srgbClr val="FF0000"/>
                </a:solidFill>
              </a:rPr>
              <a:t>треугольник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FF0000"/>
                </a:solidFill>
              </a:rPr>
              <a:t> равносторонний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359999" y="5760000"/>
            <a:ext cx="3960000" cy="360362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этот</a:t>
            </a:r>
            <a:r>
              <a:rPr lang="ru-RU" sz="1600" dirty="0" smtClean="0">
                <a:solidFill>
                  <a:srgbClr val="006600"/>
                </a:solidFill>
              </a:rPr>
              <a:t> треугольник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006600"/>
                </a:solidFill>
              </a:rPr>
              <a:t> равноугольный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440000" y="5400000"/>
            <a:ext cx="1800225" cy="288925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4" name="Скругленный прямоугольник 23"/>
          <p:cNvSpPr>
            <a:spLocks noChangeArrowheads="1"/>
          </p:cNvSpPr>
          <p:nvPr/>
        </p:nvSpPr>
        <p:spPr bwMode="auto">
          <a:xfrm>
            <a:off x="4680000" y="4032000"/>
            <a:ext cx="4248000" cy="2232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rgbClr val="00FFFF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dirty="0"/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4824000" y="4176000"/>
            <a:ext cx="3960000" cy="720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 и только если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треугольник равносторонний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 то </a:t>
            </a:r>
            <a:r>
              <a:rPr lang="ru-RU" sz="1600" dirty="0" smtClean="0">
                <a:solidFill>
                  <a:srgbClr val="006600"/>
                </a:solidFill>
              </a:rPr>
              <a:t>треугольник равноугольный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4824000" y="4968000"/>
            <a:ext cx="3960000" cy="360363"/>
          </a:xfrm>
          <a:prstGeom prst="rect">
            <a:avLst/>
          </a:prstGeom>
          <a:solidFill>
            <a:srgbClr val="BBE0E3"/>
          </a:solidFill>
          <a:ln w="3175" cmpd="sng">
            <a:solidFill>
              <a:schemeClr val="accent4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Этот</a:t>
            </a:r>
            <a:r>
              <a:rPr lang="ru-RU" sz="1600" dirty="0" smtClean="0">
                <a:solidFill>
                  <a:srgbClr val="006600"/>
                </a:solidFill>
              </a:rPr>
              <a:t> треугольник равноугольный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5904000" y="5400000"/>
            <a:ext cx="1800225" cy="288925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4824000" y="5760000"/>
            <a:ext cx="3960000" cy="360362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этот </a:t>
            </a:r>
            <a:r>
              <a:rPr lang="ru-RU" sz="1600" dirty="0" smtClean="0">
                <a:solidFill>
                  <a:srgbClr val="FF0000"/>
                </a:solidFill>
              </a:rPr>
              <a:t>треугольник равносторонний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16000" y="3420000"/>
            <a:ext cx="4248000" cy="576000"/>
          </a:xfrm>
          <a:prstGeom prst="rect">
            <a:avLst/>
          </a:prstGeom>
        </p:spPr>
        <p:txBody>
          <a:bodyPr tIns="46800" bIns="46800" anchor="t" anchorCtr="0">
            <a:noAutofit/>
          </a:bodyPr>
          <a:lstStyle/>
          <a:p>
            <a:pPr algn="ctr"/>
            <a:r>
              <a:rPr lang="ru-RU" sz="1600" dirty="0" smtClean="0">
                <a:solidFill>
                  <a:srgbClr val="00FF00"/>
                </a:solidFill>
              </a:rPr>
              <a:t>От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утверждения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основания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>
                <a:solidFill>
                  <a:schemeClr val="accent3"/>
                </a:solidFill>
              </a:rPr>
              <a:t>к утверждению следствия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680000" y="6264000"/>
            <a:ext cx="4248000" cy="5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pPr algn="ctr"/>
            <a:r>
              <a:rPr lang="ru-RU" sz="1600" dirty="0">
                <a:solidFill>
                  <a:srgbClr val="00FF00"/>
                </a:solidFill>
              </a:rPr>
              <a:t>От </a:t>
            </a:r>
            <a:r>
              <a:rPr lang="ru-RU" sz="1600" dirty="0" smtClean="0">
                <a:solidFill>
                  <a:srgbClr val="00FF00"/>
                </a:solidFill>
              </a:rPr>
              <a:t>утверждения следствия </a:t>
            </a:r>
            <a:r>
              <a:rPr lang="ru-RU" sz="1600" dirty="0">
                <a:solidFill>
                  <a:srgbClr val="00FF00"/>
                </a:solidFill>
              </a:rPr>
              <a:t/>
            </a:r>
            <a:br>
              <a:rPr lang="ru-RU" sz="1600" dirty="0">
                <a:solidFill>
                  <a:srgbClr val="00FF00"/>
                </a:solidFill>
              </a:rPr>
            </a:br>
            <a:r>
              <a:rPr lang="ru-RU" sz="1600" dirty="0"/>
              <a:t>к утверждению </a:t>
            </a:r>
            <a:r>
              <a:rPr lang="ru-RU" sz="1600" dirty="0" smtClean="0"/>
              <a:t>основания</a:t>
            </a:r>
            <a:endParaRPr lang="ru-RU" sz="1600" dirty="0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4680000" y="3420000"/>
            <a:ext cx="4248000" cy="5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dirty="0">
                <a:solidFill>
                  <a:srgbClr val="00FF00"/>
                </a:solidFill>
              </a:rPr>
              <a:t>От</a:t>
            </a:r>
            <a:r>
              <a:rPr lang="ru-RU" sz="1600" dirty="0"/>
              <a:t> </a:t>
            </a:r>
            <a:r>
              <a:rPr lang="ru-RU" sz="1600" dirty="0">
                <a:solidFill>
                  <a:srgbClr val="00FF00"/>
                </a:solidFill>
              </a:rPr>
              <a:t>отрицания</a:t>
            </a:r>
            <a:r>
              <a:rPr lang="ru-RU" sz="1600" dirty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следствия</a:t>
            </a:r>
            <a:r>
              <a:rPr lang="ru-RU" sz="1600" dirty="0" smtClean="0"/>
              <a:t>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к </a:t>
            </a:r>
            <a:r>
              <a:rPr lang="ru-RU" sz="1600" dirty="0">
                <a:solidFill>
                  <a:schemeClr val="accent3"/>
                </a:solidFill>
              </a:rPr>
              <a:t>отрицанию</a:t>
            </a:r>
            <a:r>
              <a:rPr lang="ru-RU" sz="1600" dirty="0"/>
              <a:t> </a:t>
            </a:r>
            <a:r>
              <a:rPr lang="ru-RU" sz="1600" dirty="0" smtClean="0"/>
              <a:t>основания</a:t>
            </a:r>
            <a:endParaRPr lang="ru-RU" sz="1600" dirty="0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43999" y="6264000"/>
            <a:ext cx="4248000" cy="5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dirty="0">
                <a:solidFill>
                  <a:srgbClr val="00FF00"/>
                </a:solidFill>
              </a:rPr>
              <a:t>От отрицания </a:t>
            </a:r>
            <a:r>
              <a:rPr lang="ru-RU" sz="1600" dirty="0" smtClean="0">
                <a:solidFill>
                  <a:srgbClr val="00FF00"/>
                </a:solidFill>
              </a:rPr>
              <a:t>основания </a:t>
            </a:r>
            <a:r>
              <a:rPr lang="ru-RU" sz="1600" dirty="0">
                <a:solidFill>
                  <a:srgbClr val="00FF00"/>
                </a:solidFill>
              </a:rPr>
              <a:t/>
            </a:r>
            <a:br>
              <a:rPr lang="ru-RU" sz="1600" dirty="0">
                <a:solidFill>
                  <a:srgbClr val="00FF00"/>
                </a:solidFill>
              </a:rPr>
            </a:br>
            <a:r>
              <a:rPr lang="ru-RU" sz="1600" dirty="0"/>
              <a:t>к отрицанию </a:t>
            </a:r>
            <a:r>
              <a:rPr lang="ru-RU" sz="1600" dirty="0" smtClean="0"/>
              <a:t>следствия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252000" y="1332000"/>
            <a:ext cx="4248000" cy="1800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32000" y="1404000"/>
            <a:ext cx="3888000" cy="720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 и только если</a:t>
            </a:r>
            <a:r>
              <a:rPr lang="en-US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/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 число кратно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2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3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6600"/>
                </a:solidFill>
              </a:rPr>
              <a:t> оно кратно </a:t>
            </a:r>
            <a:r>
              <a:rPr lang="en-US" sz="1600" dirty="0" smtClean="0">
                <a:solidFill>
                  <a:srgbClr val="006600"/>
                </a:solidFill>
              </a:rPr>
              <a:t>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32000" y="2160000"/>
            <a:ext cx="3888000" cy="288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18 кратно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2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3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32000" y="2772000"/>
            <a:ext cx="3888000" cy="288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6600"/>
                </a:solidFill>
              </a:rPr>
              <a:t>18 кратно </a:t>
            </a:r>
            <a:r>
              <a:rPr lang="en-US" sz="1600" dirty="0" smtClean="0">
                <a:solidFill>
                  <a:srgbClr val="006600"/>
                </a:solidFill>
              </a:rPr>
              <a:t>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476000" y="2484000"/>
            <a:ext cx="1800000" cy="25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4644000" y="1332000"/>
            <a:ext cx="4248000" cy="180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4824000" y="1404000"/>
            <a:ext cx="3888000" cy="720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 и только если</a:t>
            </a:r>
            <a:r>
              <a:rPr lang="en-US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/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 число кратно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2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3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006600"/>
                </a:solidFill>
              </a:rPr>
              <a:t> оно кратно </a:t>
            </a:r>
            <a:r>
              <a:rPr lang="en-US" sz="1600" dirty="0" smtClean="0">
                <a:solidFill>
                  <a:srgbClr val="006600"/>
                </a:solidFill>
              </a:rPr>
              <a:t>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4824000" y="2160000"/>
            <a:ext cx="3888000" cy="288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6600"/>
                </a:solidFill>
              </a:rPr>
              <a:t>15 (16, 17)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кратно </a:t>
            </a:r>
            <a:r>
              <a:rPr lang="en-US" sz="1600" dirty="0" smtClean="0">
                <a:solidFill>
                  <a:srgbClr val="006600"/>
                </a:solidFill>
              </a:rPr>
              <a:t>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5868000" y="2484000"/>
            <a:ext cx="1800000" cy="25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4824000" y="2772000"/>
            <a:ext cx="3888000" cy="288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FF0000"/>
                </a:solidFill>
              </a:rPr>
              <a:t>15 (16, 17)</a:t>
            </a:r>
            <a:r>
              <a:rPr lang="en-US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FF0000"/>
                </a:solidFill>
              </a:rPr>
              <a:t> кратно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2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3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252000" y="3276000"/>
            <a:ext cx="4248000" cy="1800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432000" y="3348000"/>
            <a:ext cx="3888000" cy="720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 и только если</a:t>
            </a:r>
            <a:r>
              <a:rPr lang="en-US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/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 число кратно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2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3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006600"/>
                </a:solidFill>
              </a:rPr>
              <a:t> оно кратно </a:t>
            </a:r>
            <a:r>
              <a:rPr lang="en-US" sz="1600" dirty="0" smtClean="0">
                <a:solidFill>
                  <a:srgbClr val="006600"/>
                </a:solidFill>
              </a:rPr>
              <a:t>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432000" y="4104000"/>
            <a:ext cx="3888000" cy="288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FF0000"/>
                </a:solidFill>
              </a:rPr>
              <a:t>15 (16, 17)</a:t>
            </a:r>
            <a:r>
              <a:rPr lang="en-US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FF0000"/>
                </a:solidFill>
              </a:rPr>
              <a:t> кратно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2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3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432000" y="4716000"/>
            <a:ext cx="3888000" cy="288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 anchorCtr="1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6600"/>
                </a:solidFill>
              </a:rPr>
              <a:t>15 (16, 17)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кратно </a:t>
            </a:r>
            <a:r>
              <a:rPr lang="en-US" sz="1600" dirty="0" smtClean="0">
                <a:solidFill>
                  <a:srgbClr val="006600"/>
                </a:solidFill>
              </a:rPr>
              <a:t>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476000" y="4428000"/>
            <a:ext cx="1800000" cy="252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4" name="Скругленный прямоугольник 23"/>
          <p:cNvSpPr>
            <a:spLocks noChangeArrowheads="1"/>
          </p:cNvSpPr>
          <p:nvPr/>
        </p:nvSpPr>
        <p:spPr bwMode="auto">
          <a:xfrm>
            <a:off x="4644000" y="3276000"/>
            <a:ext cx="4248000" cy="1800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rgbClr val="00FFFF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dirty="0"/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4824000" y="3348000"/>
            <a:ext cx="3888000" cy="720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 и только если</a:t>
            </a:r>
            <a:r>
              <a:rPr lang="en-US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/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 число кратно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2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3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006600"/>
                </a:solidFill>
              </a:rPr>
              <a:t> оно кратно </a:t>
            </a:r>
            <a:r>
              <a:rPr lang="en-US" sz="1600" dirty="0" smtClean="0">
                <a:solidFill>
                  <a:srgbClr val="006600"/>
                </a:solidFill>
              </a:rPr>
              <a:t>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4824000" y="4104000"/>
            <a:ext cx="3888000" cy="288000"/>
          </a:xfrm>
          <a:prstGeom prst="rect">
            <a:avLst/>
          </a:prstGeom>
          <a:solidFill>
            <a:srgbClr val="BBE0E3"/>
          </a:solidFill>
          <a:ln w="3175" cmpd="sng">
            <a:solidFill>
              <a:schemeClr val="accent4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6600"/>
                </a:solidFill>
              </a:rPr>
              <a:t>18 кратно </a:t>
            </a:r>
            <a:r>
              <a:rPr lang="en-US" sz="1600" dirty="0" smtClean="0">
                <a:solidFill>
                  <a:srgbClr val="006600"/>
                </a:solidFill>
              </a:rPr>
              <a:t>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5868000" y="4428000"/>
            <a:ext cx="1800000" cy="252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4824000" y="4716000"/>
            <a:ext cx="3888000" cy="288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18 кратно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2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3</a:t>
            </a:r>
            <a:r>
              <a:rPr lang="ru-RU" sz="1600" dirty="0" smtClean="0">
                <a:solidFill>
                  <a:srgbClr val="0000FF"/>
                </a:solidFill>
              </a:rPr>
              <a:t>. 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9" name="Содержимое 2"/>
          <p:cNvSpPr>
            <a:spLocks noGrp="1"/>
          </p:cNvSpPr>
          <p:nvPr>
            <p:ph idx="1"/>
          </p:nvPr>
        </p:nvSpPr>
        <p:spPr>
          <a:xfrm>
            <a:off x="288000" y="5076000"/>
            <a:ext cx="8568000" cy="1764000"/>
          </a:xfrm>
        </p:spPr>
        <p:txBody>
          <a:bodyPr anchor="ctr" anchorCtr="0"/>
          <a:lstStyle/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sz="1600" b="1" dirty="0" smtClean="0">
                <a:solidFill>
                  <a:schemeClr val="bg1"/>
                </a:solidFill>
              </a:rPr>
              <a:t>Данный пример сложнее предыдущего, поскольку </a:t>
            </a:r>
            <a:r>
              <a:rPr lang="ru-RU" sz="1600" b="1" dirty="0" smtClean="0">
                <a:solidFill>
                  <a:srgbClr val="FF9933"/>
                </a:solidFill>
              </a:rPr>
              <a:t>основанием</a:t>
            </a:r>
            <a:r>
              <a:rPr lang="ru-RU" sz="1600" b="1" dirty="0" smtClean="0">
                <a:solidFill>
                  <a:schemeClr val="bg1"/>
                </a:solidFill>
              </a:rPr>
              <a:t> б</a:t>
            </a:r>
            <a:r>
              <a:rPr lang="fr-FR" sz="1600" b="1" dirty="0" smtClean="0">
                <a:solidFill>
                  <a:schemeClr val="bg1"/>
                </a:solidFill>
              </a:rPr>
              <a:t>ó</a:t>
            </a:r>
            <a:r>
              <a:rPr lang="ru-RU" sz="1600" b="1" dirty="0" smtClean="0">
                <a:solidFill>
                  <a:schemeClr val="bg1"/>
                </a:solidFill>
              </a:rPr>
              <a:t>льшей посылки является </a:t>
            </a:r>
            <a:r>
              <a:rPr lang="ru-RU" sz="1600" b="1" dirty="0" smtClean="0">
                <a:solidFill>
                  <a:srgbClr val="00FFFF"/>
                </a:solidFill>
              </a:rPr>
              <a:t>не простое</a:t>
            </a:r>
            <a:r>
              <a:rPr lang="en-US" sz="1600" b="1" dirty="0" smtClean="0">
                <a:solidFill>
                  <a:schemeClr val="bg1"/>
                </a:solidFill>
              </a:rPr>
              <a:t>, </a:t>
            </a:r>
            <a:r>
              <a:rPr lang="ru-RU" sz="1600" b="1" dirty="0" smtClean="0">
                <a:solidFill>
                  <a:schemeClr val="bg1"/>
                </a:solidFill>
              </a:rPr>
              <a:t>а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rgbClr val="00FFFF"/>
                </a:solidFill>
              </a:rPr>
              <a:t>сложное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суждение</a:t>
            </a:r>
            <a:r>
              <a:rPr lang="en-US" sz="1600" b="1" dirty="0" smtClean="0">
                <a:solidFill>
                  <a:schemeClr val="bg1"/>
                </a:solidFill>
              </a:rPr>
              <a:t>, </a:t>
            </a:r>
            <a:r>
              <a:rPr lang="ru-RU" sz="1600" b="1" dirty="0" smtClean="0">
                <a:solidFill>
                  <a:schemeClr val="bg1"/>
                </a:solidFill>
              </a:rPr>
              <a:t>именуемое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rgbClr val="FFFF00"/>
                </a:solidFill>
              </a:rPr>
              <a:t>конъюнкцией</a:t>
            </a:r>
            <a:r>
              <a:rPr lang="en-US" sz="1600" b="1" dirty="0" smtClean="0">
                <a:solidFill>
                  <a:schemeClr val="bg1"/>
                </a:solidFill>
              </a:rPr>
              <a:t>. 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bg1"/>
                </a:solidFill>
              </a:rPr>
              <a:t>Истинность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rgbClr val="FFFF00"/>
                </a:solidFill>
              </a:rPr>
              <a:t>конъюнкции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(</a:t>
            </a:r>
            <a:r>
              <a:rPr lang="ru-RU" sz="1600" b="1" dirty="0" smtClean="0">
                <a:solidFill>
                  <a:srgbClr val="FF9933"/>
                </a:solidFill>
              </a:rPr>
              <a:t>основания</a:t>
            </a:r>
            <a:r>
              <a:rPr lang="ru-RU" sz="1600" b="1" dirty="0" smtClean="0">
                <a:solidFill>
                  <a:schemeClr val="bg1"/>
                </a:solidFill>
              </a:rPr>
              <a:t>) является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rgbClr val="00FF00"/>
                </a:solidFill>
              </a:rPr>
              <a:t>необходимым</a:t>
            </a:r>
            <a:r>
              <a:rPr lang="ru-RU" sz="1600" b="1" dirty="0" smtClean="0">
                <a:solidFill>
                  <a:schemeClr val="bg1"/>
                </a:solidFill>
              </a:rPr>
              <a:t> и </a:t>
            </a:r>
            <a:r>
              <a:rPr lang="ru-RU" sz="1600" b="1" dirty="0" smtClean="0">
                <a:solidFill>
                  <a:srgbClr val="00FF00"/>
                </a:solidFill>
              </a:rPr>
              <a:t>достаточным условием</a:t>
            </a:r>
            <a:r>
              <a:rPr lang="ru-RU" sz="1600" b="1" dirty="0" smtClean="0">
                <a:solidFill>
                  <a:schemeClr val="bg1"/>
                </a:solidFill>
              </a:rPr>
              <a:t> истинности </a:t>
            </a:r>
            <a:r>
              <a:rPr lang="ru-RU" sz="1600" b="1" dirty="0" smtClean="0">
                <a:solidFill>
                  <a:srgbClr val="FF9933"/>
                </a:solidFill>
              </a:rPr>
              <a:t>следствия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bg1"/>
                </a:solidFill>
              </a:rPr>
              <a:t>но истинность любого из составляющих </a:t>
            </a:r>
            <a:r>
              <a:rPr lang="ru-RU" sz="1600" b="1" dirty="0" smtClean="0">
                <a:solidFill>
                  <a:srgbClr val="FFFF00"/>
                </a:solidFill>
              </a:rPr>
              <a:t>конъюнкцию</a:t>
            </a:r>
            <a:r>
              <a:rPr lang="ru-RU" sz="1600" b="1" dirty="0" smtClean="0">
                <a:solidFill>
                  <a:schemeClr val="bg1"/>
                </a:solidFill>
              </a:rPr>
              <a:t> простых суждений (</a:t>
            </a:r>
            <a:r>
              <a:rPr lang="ru-RU" sz="1600" b="1" dirty="0" smtClean="0">
                <a:solidFill>
                  <a:srgbClr val="FFFF00"/>
                </a:solidFill>
              </a:rPr>
              <a:t>конъюнктов</a:t>
            </a:r>
            <a:r>
              <a:rPr lang="ru-RU" sz="1600" b="1" dirty="0" smtClean="0">
                <a:solidFill>
                  <a:schemeClr val="bg1"/>
                </a:solidFill>
              </a:rPr>
              <a:t>) является хотя и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rgbClr val="00FF00"/>
                </a:solidFill>
              </a:rPr>
              <a:t>необходимым</a:t>
            </a:r>
            <a:r>
              <a:rPr lang="ru-RU" sz="1600" b="1" dirty="0" smtClean="0">
                <a:solidFill>
                  <a:schemeClr val="bg1"/>
                </a:solidFill>
              </a:rPr>
              <a:t>, но не </a:t>
            </a:r>
            <a:r>
              <a:rPr lang="ru-RU" sz="1600" b="1" dirty="0" smtClean="0">
                <a:solidFill>
                  <a:srgbClr val="00FF00"/>
                </a:solidFill>
              </a:rPr>
              <a:t>достаточным условием</a:t>
            </a:r>
            <a:r>
              <a:rPr lang="ru-RU" sz="1600" b="1" dirty="0" smtClean="0">
                <a:solidFill>
                  <a:schemeClr val="bg1"/>
                </a:solidFill>
              </a:rPr>
              <a:t> истинности </a:t>
            </a:r>
            <a:r>
              <a:rPr lang="ru-RU" sz="1600" b="1" dirty="0" smtClean="0">
                <a:solidFill>
                  <a:srgbClr val="FFFF00"/>
                </a:solidFill>
              </a:rPr>
              <a:t>конъюнкции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(</a:t>
            </a:r>
            <a:r>
              <a:rPr lang="ru-RU" sz="1600" b="1" dirty="0" smtClean="0">
                <a:solidFill>
                  <a:srgbClr val="FF9933"/>
                </a:solidFill>
              </a:rPr>
              <a:t>основания</a:t>
            </a:r>
            <a:r>
              <a:rPr lang="ru-RU" sz="1600" b="1" dirty="0" smtClean="0">
                <a:solidFill>
                  <a:schemeClr val="bg1"/>
                </a:solidFill>
              </a:rPr>
              <a:t>), а значит, и истинности </a:t>
            </a:r>
            <a:r>
              <a:rPr lang="ru-RU" sz="1600" b="1" dirty="0" smtClean="0">
                <a:solidFill>
                  <a:srgbClr val="FF9933"/>
                </a:solidFill>
              </a:rPr>
              <a:t>следствия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16000"/>
            <a:ext cx="8208000" cy="1008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Эквивалентно-категорический силлогизм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252000" y="1332000"/>
            <a:ext cx="4248000" cy="1800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32000" y="1404000"/>
            <a:ext cx="3888000" cy="720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 и только если</a:t>
            </a:r>
            <a:r>
              <a:rPr lang="en-US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/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 число кратно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2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3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006600"/>
                </a:solidFill>
              </a:rPr>
              <a:t> оно кратно </a:t>
            </a:r>
            <a:r>
              <a:rPr lang="en-US" sz="1600" dirty="0" smtClean="0">
                <a:solidFill>
                  <a:srgbClr val="006600"/>
                </a:solidFill>
              </a:rPr>
              <a:t>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32000" y="2160000"/>
            <a:ext cx="3888000" cy="288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18 кратно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2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3</a:t>
            </a:r>
            <a:r>
              <a:rPr lang="ru-RU" sz="1600" dirty="0" smtClean="0">
                <a:solidFill>
                  <a:srgbClr val="0000FF"/>
                </a:solidFill>
              </a:rPr>
              <a:t>. 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32000" y="2772000"/>
            <a:ext cx="3888000" cy="288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6600"/>
                </a:solidFill>
              </a:rPr>
              <a:t>18 кратно </a:t>
            </a:r>
            <a:r>
              <a:rPr lang="en-US" sz="1600" dirty="0" smtClean="0">
                <a:solidFill>
                  <a:srgbClr val="006600"/>
                </a:solidFill>
              </a:rPr>
              <a:t>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476000" y="2484000"/>
            <a:ext cx="1800000" cy="25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4644000" y="1332000"/>
            <a:ext cx="4248000" cy="180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4824000" y="1404000"/>
            <a:ext cx="3888000" cy="720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 и только если</a:t>
            </a:r>
            <a:r>
              <a:rPr lang="en-US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/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 число кратно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2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3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006600"/>
                </a:solidFill>
              </a:rPr>
              <a:t> оно кратно </a:t>
            </a:r>
            <a:r>
              <a:rPr lang="en-US" sz="1600" dirty="0" smtClean="0">
                <a:solidFill>
                  <a:srgbClr val="006600"/>
                </a:solidFill>
              </a:rPr>
              <a:t>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4824000" y="2160000"/>
            <a:ext cx="3888000" cy="288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6600"/>
                </a:solidFill>
              </a:rPr>
              <a:t>15 (16, 17)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кратно </a:t>
            </a:r>
            <a:r>
              <a:rPr lang="en-US" sz="1600" dirty="0" smtClean="0">
                <a:solidFill>
                  <a:srgbClr val="006600"/>
                </a:solidFill>
              </a:rPr>
              <a:t>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5868000" y="2484000"/>
            <a:ext cx="1800000" cy="25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4824000" y="2772000"/>
            <a:ext cx="3888000" cy="288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FF0000"/>
                </a:solidFill>
              </a:rPr>
              <a:t>15 (16, 17)</a:t>
            </a:r>
            <a:r>
              <a:rPr lang="en-US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FF0000"/>
                </a:solidFill>
              </a:rPr>
              <a:t> кратно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2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3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252000" y="3276000"/>
            <a:ext cx="4248000" cy="1800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432000" y="3348000"/>
            <a:ext cx="3888000" cy="720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 и только если</a:t>
            </a:r>
            <a:r>
              <a:rPr lang="en-US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/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 число кратно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2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3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r>
              <a:rPr lang="ru-RU" sz="1600" dirty="0" smtClean="0">
                <a:solidFill>
                  <a:srgbClr val="FF0000"/>
                </a:solidFill>
              </a:rPr>
              <a:t/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006600"/>
                </a:solidFill>
              </a:rPr>
              <a:t> оно кратно </a:t>
            </a:r>
            <a:r>
              <a:rPr lang="en-US" sz="1600" dirty="0" smtClean="0">
                <a:solidFill>
                  <a:srgbClr val="006600"/>
                </a:solidFill>
              </a:rPr>
              <a:t>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432000" y="4104000"/>
            <a:ext cx="3888000" cy="288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FF0000"/>
                </a:solidFill>
              </a:rPr>
              <a:t>15 (16, 17)</a:t>
            </a:r>
            <a:r>
              <a:rPr lang="en-US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FF0000"/>
                </a:solidFill>
              </a:rPr>
              <a:t> кратно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2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3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432000" y="4716000"/>
            <a:ext cx="3888000" cy="288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 anchorCtr="1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6600"/>
                </a:solidFill>
              </a:rPr>
              <a:t>15 (16, 17)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кратно </a:t>
            </a:r>
            <a:r>
              <a:rPr lang="en-US" sz="1600" dirty="0" smtClean="0">
                <a:solidFill>
                  <a:srgbClr val="006600"/>
                </a:solidFill>
              </a:rPr>
              <a:t>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476000" y="4428000"/>
            <a:ext cx="1800000" cy="252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4" name="Скругленный прямоугольник 23"/>
          <p:cNvSpPr>
            <a:spLocks noChangeArrowheads="1"/>
          </p:cNvSpPr>
          <p:nvPr/>
        </p:nvSpPr>
        <p:spPr bwMode="auto">
          <a:xfrm>
            <a:off x="4644000" y="3276000"/>
            <a:ext cx="4248000" cy="1800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rgbClr val="00FFFF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dirty="0"/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4824000" y="3348000"/>
            <a:ext cx="3888000" cy="720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 и только если</a:t>
            </a:r>
            <a:r>
              <a:rPr lang="en-US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/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 число кратно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2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3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006600"/>
                </a:solidFill>
              </a:rPr>
              <a:t> оно кратно </a:t>
            </a:r>
            <a:r>
              <a:rPr lang="en-US" sz="1600" dirty="0" smtClean="0">
                <a:solidFill>
                  <a:srgbClr val="006600"/>
                </a:solidFill>
              </a:rPr>
              <a:t>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4824000" y="4104000"/>
            <a:ext cx="3888000" cy="288000"/>
          </a:xfrm>
          <a:prstGeom prst="rect">
            <a:avLst/>
          </a:prstGeom>
          <a:solidFill>
            <a:srgbClr val="BBE0E3"/>
          </a:solidFill>
          <a:ln w="3175" cmpd="sng">
            <a:solidFill>
              <a:schemeClr val="accent4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6600"/>
                </a:solidFill>
              </a:rPr>
              <a:t>18 кратно </a:t>
            </a:r>
            <a:r>
              <a:rPr lang="en-US" sz="1600" dirty="0" smtClean="0">
                <a:solidFill>
                  <a:srgbClr val="006600"/>
                </a:solidFill>
              </a:rPr>
              <a:t>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5868000" y="4428000"/>
            <a:ext cx="1800000" cy="252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4824000" y="4716000"/>
            <a:ext cx="3888000" cy="288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18 кратно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2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FF"/>
                </a:solidFill>
              </a:rPr>
              <a:t>и </a:t>
            </a:r>
            <a:r>
              <a:rPr lang="en-US" sz="1600" dirty="0" smtClean="0">
                <a:solidFill>
                  <a:srgbClr val="FF0000"/>
                </a:solidFill>
              </a:rPr>
              <a:t>3</a:t>
            </a:r>
            <a:r>
              <a:rPr lang="ru-RU" sz="1600" dirty="0" smtClean="0">
                <a:solidFill>
                  <a:srgbClr val="0000FF"/>
                </a:solidFill>
              </a:rPr>
              <a:t>. 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9" name="Содержимое 2"/>
          <p:cNvSpPr>
            <a:spLocks noGrp="1"/>
          </p:cNvSpPr>
          <p:nvPr>
            <p:ph idx="1"/>
          </p:nvPr>
        </p:nvSpPr>
        <p:spPr>
          <a:xfrm>
            <a:off x="324000" y="5076000"/>
            <a:ext cx="8496000" cy="1764000"/>
          </a:xfrm>
        </p:spPr>
        <p:txBody>
          <a:bodyPr anchor="ctr" anchorCtr="0"/>
          <a:lstStyle/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sz="1600" b="1" dirty="0" smtClean="0">
                <a:solidFill>
                  <a:schemeClr val="bg1"/>
                </a:solidFill>
              </a:rPr>
              <a:t>Данный пример сложнее предыдущего, поскольку </a:t>
            </a:r>
            <a:r>
              <a:rPr lang="ru-RU" sz="1600" b="1" dirty="0" smtClean="0">
                <a:solidFill>
                  <a:srgbClr val="FF9933"/>
                </a:solidFill>
              </a:rPr>
              <a:t>основанием</a:t>
            </a:r>
            <a:r>
              <a:rPr lang="ru-RU" sz="1600" b="1" dirty="0" smtClean="0">
                <a:solidFill>
                  <a:schemeClr val="bg1"/>
                </a:solidFill>
              </a:rPr>
              <a:t> б</a:t>
            </a:r>
            <a:r>
              <a:rPr lang="fr-FR" sz="1600" b="1" dirty="0" smtClean="0">
                <a:solidFill>
                  <a:schemeClr val="bg1"/>
                </a:solidFill>
              </a:rPr>
              <a:t>ó</a:t>
            </a:r>
            <a:r>
              <a:rPr lang="ru-RU" sz="1600" b="1" dirty="0" smtClean="0">
                <a:solidFill>
                  <a:schemeClr val="bg1"/>
                </a:solidFill>
              </a:rPr>
              <a:t>льшей посылки является </a:t>
            </a:r>
            <a:r>
              <a:rPr lang="ru-RU" sz="1600" b="1" dirty="0" smtClean="0">
                <a:solidFill>
                  <a:srgbClr val="00FFFF"/>
                </a:solidFill>
              </a:rPr>
              <a:t>не простое</a:t>
            </a:r>
            <a:r>
              <a:rPr lang="en-US" sz="1600" b="1" dirty="0" smtClean="0">
                <a:solidFill>
                  <a:schemeClr val="bg1"/>
                </a:solidFill>
              </a:rPr>
              <a:t>, </a:t>
            </a:r>
            <a:r>
              <a:rPr lang="ru-RU" sz="1600" b="1" dirty="0" smtClean="0">
                <a:solidFill>
                  <a:schemeClr val="bg1"/>
                </a:solidFill>
              </a:rPr>
              <a:t>а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rgbClr val="00FFFF"/>
                </a:solidFill>
              </a:rPr>
              <a:t>сложное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суждение</a:t>
            </a:r>
            <a:r>
              <a:rPr lang="en-US" sz="1600" b="1" dirty="0" smtClean="0">
                <a:solidFill>
                  <a:schemeClr val="bg1"/>
                </a:solidFill>
              </a:rPr>
              <a:t>, </a:t>
            </a:r>
            <a:r>
              <a:rPr lang="ru-RU" sz="1600" b="1" dirty="0" smtClean="0">
                <a:solidFill>
                  <a:schemeClr val="bg1"/>
                </a:solidFill>
              </a:rPr>
              <a:t>именуемое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rgbClr val="FFFF00"/>
                </a:solidFill>
              </a:rPr>
              <a:t>конъюнкцией</a:t>
            </a:r>
            <a:r>
              <a:rPr lang="en-US" sz="1600" b="1" dirty="0" smtClean="0">
                <a:solidFill>
                  <a:schemeClr val="bg1"/>
                </a:solidFill>
              </a:rPr>
              <a:t>. </a:t>
            </a:r>
          </a:p>
          <a:p>
            <a:pPr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bg1"/>
                </a:solidFill>
              </a:rPr>
              <a:t>Соответственно</a:t>
            </a:r>
            <a:r>
              <a:rPr lang="en-US" sz="1600" b="1" dirty="0" smtClean="0">
                <a:solidFill>
                  <a:schemeClr val="bg1"/>
                </a:solidFill>
              </a:rPr>
              <a:t>, </a:t>
            </a:r>
            <a:r>
              <a:rPr lang="ru-RU" sz="1600" b="1" dirty="0" smtClean="0">
                <a:solidFill>
                  <a:schemeClr val="bg1"/>
                </a:solidFill>
              </a:rPr>
              <a:t>истинность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rgbClr val="FF9933"/>
                </a:solidFill>
              </a:rPr>
              <a:t>следствия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является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rgbClr val="00FF00"/>
                </a:solidFill>
              </a:rPr>
              <a:t>необходимым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и </a:t>
            </a:r>
            <a:r>
              <a:rPr lang="ru-RU" sz="1600" b="1" dirty="0" smtClean="0">
                <a:solidFill>
                  <a:srgbClr val="00FF00"/>
                </a:solidFill>
              </a:rPr>
              <a:t>достаточным условием</a:t>
            </a:r>
            <a:r>
              <a:rPr lang="ru-RU" sz="1600" b="1" dirty="0" smtClean="0">
                <a:solidFill>
                  <a:schemeClr val="bg1"/>
                </a:solidFill>
              </a:rPr>
              <a:t> истинности </a:t>
            </a:r>
            <a:r>
              <a:rPr lang="ru-RU" sz="1600" b="1" dirty="0" smtClean="0">
                <a:solidFill>
                  <a:srgbClr val="FF9933"/>
                </a:solidFill>
              </a:rPr>
              <a:t>основания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en-US" sz="1600" b="1" dirty="0" smtClean="0">
                <a:solidFill>
                  <a:schemeClr val="bg1"/>
                </a:solidFill>
              </a:rPr>
              <a:t>(</a:t>
            </a:r>
            <a:r>
              <a:rPr lang="ru-RU" sz="1600" b="1" dirty="0" smtClean="0">
                <a:solidFill>
                  <a:srgbClr val="FFFF00"/>
                </a:solidFill>
              </a:rPr>
              <a:t>конъюнкции</a:t>
            </a:r>
            <a:r>
              <a:rPr lang="en-US" sz="1600" b="1" dirty="0" smtClean="0">
                <a:solidFill>
                  <a:schemeClr val="bg1"/>
                </a:solidFill>
              </a:rPr>
              <a:t>), </a:t>
            </a:r>
          </a:p>
          <a:p>
            <a:pPr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bg1"/>
                </a:solidFill>
              </a:rPr>
              <a:t>но не </a:t>
            </a:r>
            <a:r>
              <a:rPr lang="ru-RU" sz="1600" b="1" dirty="0" smtClean="0">
                <a:solidFill>
                  <a:srgbClr val="00FF00"/>
                </a:solidFill>
              </a:rPr>
              <a:t>необходимым</a:t>
            </a:r>
            <a:r>
              <a:rPr lang="en-US" sz="1600" b="1" dirty="0" smtClean="0">
                <a:solidFill>
                  <a:schemeClr val="bg1"/>
                </a:solidFill>
              </a:rPr>
              <a:t>, </a:t>
            </a:r>
            <a:r>
              <a:rPr lang="ru-RU" sz="1600" b="1" dirty="0" smtClean="0">
                <a:solidFill>
                  <a:schemeClr val="bg1"/>
                </a:solidFill>
              </a:rPr>
              <a:t>хотя и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rgbClr val="00FF00"/>
                </a:solidFill>
              </a:rPr>
              <a:t>достаточным условием</a:t>
            </a:r>
            <a:r>
              <a:rPr lang="ru-RU" sz="1600" b="1" dirty="0" smtClean="0">
                <a:solidFill>
                  <a:schemeClr val="bg1"/>
                </a:solidFill>
              </a:rPr>
              <a:t> истинности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любого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из составляющих </a:t>
            </a:r>
            <a:r>
              <a:rPr lang="ru-RU" sz="1600" b="1" dirty="0" smtClean="0">
                <a:solidFill>
                  <a:srgbClr val="FFFF00"/>
                </a:solidFill>
              </a:rPr>
              <a:t>конъюнкцию</a:t>
            </a:r>
            <a:r>
              <a:rPr lang="ru-RU" sz="1600" b="1" dirty="0" smtClean="0">
                <a:solidFill>
                  <a:schemeClr val="bg1"/>
                </a:solidFill>
              </a:rPr>
              <a:t> простых суждений (</a:t>
            </a:r>
            <a:r>
              <a:rPr lang="ru-RU" sz="1600" b="1" dirty="0" smtClean="0">
                <a:solidFill>
                  <a:srgbClr val="FFFF00"/>
                </a:solidFill>
              </a:rPr>
              <a:t>конъюнктов</a:t>
            </a:r>
            <a:r>
              <a:rPr lang="ru-RU" sz="1600" b="1" dirty="0" smtClean="0">
                <a:solidFill>
                  <a:schemeClr val="bg1"/>
                </a:solidFill>
              </a:rPr>
              <a:t>).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16000"/>
            <a:ext cx="8208000" cy="1008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Эквивалентно-категорический силлогизм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7" name="Text Box 5"/>
          <p:cNvSpPr txBox="1">
            <a:spLocks noChangeArrowheads="1"/>
          </p:cNvSpPr>
          <p:nvPr/>
        </p:nvSpPr>
        <p:spPr bwMode="auto">
          <a:xfrm>
            <a:off x="2448000" y="1476000"/>
            <a:ext cx="4248000" cy="162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Разделительный силлогизм </a:t>
            </a:r>
            <a:r>
              <a:rPr lang="ru-RU" dirty="0" smtClean="0"/>
              <a:t>–</a:t>
            </a:r>
            <a:br>
              <a:rPr lang="ru-RU" dirty="0" smtClean="0"/>
            </a:br>
            <a:r>
              <a:rPr lang="ru-RU" dirty="0" smtClean="0"/>
              <a:t>силлогизм, в котором </a:t>
            </a:r>
            <a:br>
              <a:rPr lang="ru-RU" dirty="0" smtClean="0"/>
            </a:br>
            <a:r>
              <a:rPr lang="ru-RU" dirty="0" smtClean="0"/>
              <a:t>по крайней мере </a:t>
            </a:r>
            <a:br>
              <a:rPr lang="ru-RU" dirty="0" smtClean="0"/>
            </a:br>
            <a:r>
              <a:rPr lang="ru-RU" dirty="0" smtClean="0">
                <a:solidFill>
                  <a:srgbClr val="00FF00"/>
                </a:solidFill>
              </a:rPr>
              <a:t>одна</a:t>
            </a:r>
            <a:r>
              <a:rPr lang="ru-RU" dirty="0" smtClean="0"/>
              <a:t> из посылок является </a:t>
            </a:r>
            <a:br>
              <a:rPr lang="ru-RU" dirty="0" smtClean="0"/>
            </a:br>
            <a:r>
              <a:rPr lang="ru-RU" dirty="0" smtClean="0">
                <a:solidFill>
                  <a:srgbClr val="00FF00"/>
                </a:solidFill>
              </a:rPr>
              <a:t>разделительным</a:t>
            </a:r>
            <a:r>
              <a:rPr lang="ru-RU" dirty="0" smtClean="0"/>
              <a:t> суждением.</a:t>
            </a:r>
            <a:endParaRPr lang="ru-RU" dirty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680000" y="3312000"/>
            <a:ext cx="4248000" cy="144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Разделительно-</a:t>
            </a:r>
            <a:br>
              <a:rPr lang="ru-RU" dirty="0" smtClean="0">
                <a:solidFill>
                  <a:srgbClr val="FFFF00"/>
                </a:solidFill>
                <a:cs typeface="Arial" charset="0"/>
              </a:rPr>
            </a:br>
            <a:r>
              <a:rPr lang="ru-RU" dirty="0" smtClean="0">
                <a:solidFill>
                  <a:srgbClr val="FFFF00"/>
                </a:solidFill>
                <a:cs typeface="Arial" charset="0"/>
              </a:rPr>
              <a:t>категорический силлогизм </a:t>
            </a:r>
            <a:r>
              <a:rPr lang="ru-RU" sz="1600" dirty="0" smtClean="0"/>
              <a:t>–</a:t>
            </a:r>
            <a:br>
              <a:rPr lang="ru-RU" sz="1600" dirty="0" smtClean="0"/>
            </a:br>
            <a:r>
              <a:rPr lang="ru-RU" sz="1600" dirty="0" smtClean="0"/>
              <a:t>силлогизм, в котором </a:t>
            </a:r>
            <a:r>
              <a:rPr lang="ru-RU" sz="1600" dirty="0" smtClean="0">
                <a:solidFill>
                  <a:srgbClr val="00FFFF"/>
                </a:solidFill>
              </a:rPr>
              <a:t>б</a:t>
            </a:r>
            <a:r>
              <a:rPr lang="en-GB" sz="1600" dirty="0" smtClean="0">
                <a:solidFill>
                  <a:srgbClr val="00FFFF"/>
                </a:solidFill>
              </a:rPr>
              <a:t>ó</a:t>
            </a:r>
            <a:r>
              <a:rPr lang="ru-RU" sz="1600" dirty="0" smtClean="0">
                <a:solidFill>
                  <a:srgbClr val="00FFFF"/>
                </a:solidFill>
              </a:rPr>
              <a:t>льшая </a:t>
            </a:r>
            <a:r>
              <a:rPr lang="ru-RU" sz="1600" dirty="0" smtClean="0"/>
              <a:t>посылка является </a:t>
            </a:r>
            <a:r>
              <a:rPr lang="ru-RU" sz="1600" dirty="0" smtClean="0">
                <a:solidFill>
                  <a:srgbClr val="00FF00"/>
                </a:solidFill>
              </a:rPr>
              <a:t>разделительным</a:t>
            </a:r>
            <a:r>
              <a:rPr lang="ru-RU" sz="1600" dirty="0" smtClean="0"/>
              <a:t>, а </a:t>
            </a:r>
            <a:r>
              <a:rPr lang="ru-RU" sz="1600" dirty="0" smtClean="0">
                <a:solidFill>
                  <a:srgbClr val="00FFFF"/>
                </a:solidFill>
              </a:rPr>
              <a:t>меньшая</a:t>
            </a:r>
            <a:r>
              <a:rPr lang="ru-RU" sz="1600" dirty="0" smtClean="0"/>
              <a:t> – </a:t>
            </a:r>
            <a:r>
              <a:rPr lang="ru-RU" sz="1600" dirty="0" smtClean="0">
                <a:solidFill>
                  <a:srgbClr val="00FF00"/>
                </a:solidFill>
              </a:rPr>
              <a:t>категорическим</a:t>
            </a:r>
            <a:r>
              <a:rPr lang="ru-RU" sz="1600" dirty="0" smtClean="0"/>
              <a:t> суждением.</a:t>
            </a:r>
            <a:endParaRPr lang="ru-RU" sz="1600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16000" y="3312000"/>
            <a:ext cx="4248000" cy="144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Чисто разделительный </a:t>
            </a:r>
            <a:br>
              <a:rPr lang="ru-RU" dirty="0" smtClean="0">
                <a:solidFill>
                  <a:srgbClr val="FFFF00"/>
                </a:solidFill>
                <a:cs typeface="Arial" charset="0"/>
              </a:rPr>
            </a:br>
            <a:r>
              <a:rPr lang="ru-RU" dirty="0" smtClean="0">
                <a:solidFill>
                  <a:srgbClr val="FFFF00"/>
                </a:solidFill>
                <a:cs typeface="Arial" charset="0"/>
              </a:rPr>
              <a:t>силлогизм </a:t>
            </a:r>
            <a:r>
              <a:rPr lang="ru-RU" sz="1600" dirty="0" smtClean="0"/>
              <a:t>–</a:t>
            </a:r>
            <a:br>
              <a:rPr lang="ru-RU" sz="1600" dirty="0" smtClean="0"/>
            </a:br>
            <a:r>
              <a:rPr lang="ru-RU" sz="1600" dirty="0" smtClean="0"/>
              <a:t>силлогизм, в котором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обе </a:t>
            </a:r>
            <a:r>
              <a:rPr lang="ru-RU" sz="1600" dirty="0" smtClean="0"/>
              <a:t>посылки и вывод являются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разделительными</a:t>
            </a:r>
            <a:r>
              <a:rPr lang="ru-RU" sz="1600" dirty="0" smtClean="0"/>
              <a:t> суждениями.</a:t>
            </a:r>
            <a:endParaRPr lang="ru-RU" sz="1600" dirty="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680000" y="4968000"/>
            <a:ext cx="4248000" cy="169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rIns="72000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Соединительно-р</a:t>
            </a:r>
            <a:r>
              <a:rPr lang="ru-RU" dirty="0" smtClean="0">
                <a:solidFill>
                  <a:srgbClr val="FFFF00"/>
                </a:solidFill>
                <a:cs typeface="Arial" charset="0"/>
              </a:rPr>
              <a:t>азделительное </a:t>
            </a:r>
            <a:br>
              <a:rPr lang="ru-RU" dirty="0" smtClean="0">
                <a:solidFill>
                  <a:srgbClr val="FFFF00"/>
                </a:solidFill>
                <a:cs typeface="Arial" charset="0"/>
              </a:rPr>
            </a:br>
            <a:r>
              <a:rPr lang="ru-RU" dirty="0" smtClean="0">
                <a:solidFill>
                  <a:srgbClr val="FFFF00"/>
                </a:solidFill>
                <a:cs typeface="Arial" charset="0"/>
              </a:rPr>
              <a:t>суждение </a:t>
            </a:r>
            <a:r>
              <a:rPr lang="ru-RU" sz="1600" dirty="0" smtClean="0"/>
              <a:t>– </a:t>
            </a:r>
            <a:r>
              <a:rPr lang="ru-RU" sz="1600" dirty="0" smtClean="0">
                <a:solidFill>
                  <a:srgbClr val="FFFF00"/>
                </a:solidFill>
              </a:rPr>
              <a:t/>
            </a:r>
            <a:br>
              <a:rPr lang="ru-RU" sz="1600" dirty="0" smtClean="0">
                <a:solidFill>
                  <a:srgbClr val="FFFF00"/>
                </a:solidFill>
              </a:rPr>
            </a:br>
            <a:r>
              <a:rPr lang="ru-RU" sz="1600" dirty="0" smtClean="0"/>
              <a:t>суждение, утверждающее, что данному предмету присущ/и (или не присущ/и) </a:t>
            </a:r>
            <a:r>
              <a:rPr lang="ru-RU" sz="1600" dirty="0" smtClean="0">
                <a:solidFill>
                  <a:srgbClr val="00FF00"/>
                </a:solidFill>
              </a:rPr>
              <a:t>какой-то (какие-то) из признаков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/>
              <a:t>перечисленных в предикате суждения.</a:t>
            </a:r>
            <a:endParaRPr lang="ru-RU" sz="1400" dirty="0" smtClean="0">
              <a:solidFill>
                <a:srgbClr val="00FF00"/>
              </a:solidFill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16000" y="4968000"/>
            <a:ext cx="4248000" cy="169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Разделительное суждение</a:t>
            </a:r>
            <a:r>
              <a:rPr lang="ru-RU" sz="1600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ru-RU" sz="1600" dirty="0" smtClean="0"/>
              <a:t>–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суждение, утверждающее, </a:t>
            </a:r>
            <a:br>
              <a:rPr lang="ru-RU" sz="1600" dirty="0" smtClean="0"/>
            </a:br>
            <a:r>
              <a:rPr lang="ru-RU" sz="1600" dirty="0" smtClean="0"/>
              <a:t>что данному предмету </a:t>
            </a:r>
            <a:br>
              <a:rPr lang="ru-RU" sz="1600" dirty="0" smtClean="0"/>
            </a:br>
            <a:r>
              <a:rPr lang="ru-RU" sz="1600" dirty="0" smtClean="0"/>
              <a:t>присущ (или не присущ)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только один из признаков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/>
              <a:t>перечисленных в предикате суждения.</a:t>
            </a:r>
            <a:endParaRPr lang="ru-RU" sz="1400" dirty="0">
              <a:solidFill>
                <a:srgbClr val="00FF00"/>
              </a:solidFill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FFFF00"/>
                </a:solidFill>
              </a:rPr>
              <a:t>Разделительные силлогизмы</a:t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Понятие разделительного силлогизма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397" grpId="0" animBg="1"/>
      <p:bldP spid="4" grpId="0" animBg="1"/>
      <p:bldP spid="5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Разделительные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Чисто разделительный силлогизм</a:t>
            </a: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224000" y="1440000"/>
            <a:ext cx="6696000" cy="252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808000" y="1548000"/>
            <a:ext cx="3528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 либо </a:t>
            </a:r>
            <a:r>
              <a:rPr lang="en-US" dirty="0" smtClean="0">
                <a:solidFill>
                  <a:srgbClr val="006600"/>
                </a:solidFill>
              </a:rPr>
              <a:t>P</a:t>
            </a:r>
            <a:r>
              <a:rPr lang="ru-RU" dirty="0">
                <a:solidFill>
                  <a:srgbClr val="0000FF"/>
                </a:solidFill>
              </a:rPr>
              <a:t>, </a:t>
            </a:r>
            <a:r>
              <a:rPr lang="ru-RU" dirty="0" smtClean="0">
                <a:solidFill>
                  <a:srgbClr val="0000FF"/>
                </a:solidFill>
              </a:rPr>
              <a:t>либо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9900FF"/>
                </a:solidFill>
              </a:rPr>
              <a:t>Q</a:t>
            </a:r>
            <a:r>
              <a:rPr lang="ru-RU" dirty="0" smtClean="0">
                <a:solidFill>
                  <a:srgbClr val="0000FF"/>
                </a:solidFill>
              </a:rPr>
              <a:t>, либо </a:t>
            </a:r>
            <a:r>
              <a:rPr lang="en-US" dirty="0" smtClean="0">
                <a:solidFill>
                  <a:srgbClr val="A50021"/>
                </a:solidFill>
              </a:rPr>
              <a:t>R</a:t>
            </a:r>
            <a:endParaRPr lang="ru-RU" dirty="0">
              <a:solidFill>
                <a:srgbClr val="A50021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240000" y="2340000"/>
            <a:ext cx="2664000" cy="35877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en-US" dirty="0" smtClean="0">
                <a:solidFill>
                  <a:srgbClr val="9900FF"/>
                </a:solidFill>
              </a:rPr>
              <a:t>Q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есть 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9900FF"/>
                </a:solidFill>
              </a:rPr>
              <a:t>D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r>
              <a:rPr lang="ru-RU" dirty="0">
                <a:solidFill>
                  <a:srgbClr val="0000FF"/>
                </a:solidFill>
              </a:rPr>
              <a:t>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9900FF"/>
                </a:solidFill>
              </a:rPr>
              <a:t>E</a:t>
            </a:r>
            <a:endParaRPr lang="ru-RU" dirty="0">
              <a:solidFill>
                <a:srgbClr val="9900FF"/>
              </a:solidFill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404000" y="3456000"/>
            <a:ext cx="6336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есть либо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r>
              <a:rPr lang="ru-RU" dirty="0">
                <a:solidFill>
                  <a:srgbClr val="0000FF"/>
                </a:solidFill>
              </a:rPr>
              <a:t>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r>
              <a:rPr lang="ru-RU" dirty="0" smtClean="0">
                <a:solidFill>
                  <a:srgbClr val="0000FF"/>
                </a:solidFill>
              </a:rPr>
              <a:t>, либо </a:t>
            </a:r>
            <a:r>
              <a:rPr lang="en-US" dirty="0" smtClean="0">
                <a:solidFill>
                  <a:srgbClr val="006600"/>
                </a:solidFill>
              </a:rPr>
              <a:t>C</a:t>
            </a:r>
            <a:r>
              <a:rPr lang="ru-RU" dirty="0" smtClean="0">
                <a:solidFill>
                  <a:srgbClr val="0000FF"/>
                </a:solidFill>
              </a:rPr>
              <a:t>,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либо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9900FF"/>
                </a:solidFill>
              </a:rPr>
              <a:t>D</a:t>
            </a:r>
            <a:r>
              <a:rPr lang="ru-RU" dirty="0" smtClean="0">
                <a:solidFill>
                  <a:srgbClr val="0000FF"/>
                </a:solidFill>
              </a:rPr>
              <a:t>, либо </a:t>
            </a:r>
            <a:r>
              <a:rPr lang="en-US" dirty="0" smtClean="0">
                <a:solidFill>
                  <a:srgbClr val="9900FF"/>
                </a:solidFill>
              </a:rPr>
              <a:t>E</a:t>
            </a:r>
            <a:r>
              <a:rPr lang="ru-RU" dirty="0" smtClean="0">
                <a:solidFill>
                  <a:srgbClr val="0000FF"/>
                </a:solidFill>
              </a:rPr>
              <a:t>, либо</a:t>
            </a:r>
            <a:r>
              <a:rPr lang="ru-RU" dirty="0" smtClean="0">
                <a:solidFill>
                  <a:srgbClr val="9900FF"/>
                </a:solidFill>
              </a:rPr>
              <a:t> </a:t>
            </a:r>
            <a:r>
              <a:rPr lang="en-US" dirty="0" smtClean="0">
                <a:solidFill>
                  <a:srgbClr val="A50021"/>
                </a:solidFill>
              </a:rPr>
              <a:t>F</a:t>
            </a:r>
            <a:endParaRPr lang="ru-RU" dirty="0">
              <a:solidFill>
                <a:srgbClr val="A50021"/>
              </a:solidFill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671888" y="3132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432000" y="4032000"/>
            <a:ext cx="8280000" cy="273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48000" y="4140000"/>
            <a:ext cx="7848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До Москвы можно добраться</a:t>
            </a:r>
            <a:r>
              <a:rPr lang="ru-RU" sz="1600" dirty="0" smtClean="0">
                <a:solidFill>
                  <a:srgbClr val="0000FF"/>
                </a:solidFill>
              </a:rPr>
              <a:t> либо </a:t>
            </a:r>
            <a:r>
              <a:rPr lang="ru-RU" sz="1600" dirty="0" smtClean="0">
                <a:solidFill>
                  <a:srgbClr val="006600"/>
                </a:solidFill>
              </a:rPr>
              <a:t>по суше</a:t>
            </a:r>
            <a:r>
              <a:rPr lang="ru-RU" sz="1600" dirty="0" smtClean="0">
                <a:solidFill>
                  <a:srgbClr val="0000FF"/>
                </a:solidFill>
              </a:rPr>
              <a:t>, либо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9900FF"/>
                </a:solidFill>
              </a:rPr>
              <a:t>по</a:t>
            </a:r>
            <a:r>
              <a:rPr lang="ru-RU" sz="1600" dirty="0" smtClean="0">
                <a:solidFill>
                  <a:srgbClr val="006600"/>
                </a:solidFill>
              </a:rPr>
              <a:t> </a:t>
            </a:r>
            <a:r>
              <a:rPr lang="ru-RU" sz="1600" dirty="0" smtClean="0">
                <a:solidFill>
                  <a:srgbClr val="9900FF"/>
                </a:solidFill>
              </a:rPr>
              <a:t>воздуху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ru-RU" sz="1600" dirty="0" smtClean="0">
                <a:solidFill>
                  <a:srgbClr val="006600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либо</a:t>
            </a:r>
            <a:r>
              <a:rPr lang="ru-RU" sz="1600" dirty="0" smtClean="0">
                <a:solidFill>
                  <a:srgbClr val="006600"/>
                </a:solidFill>
              </a:rPr>
              <a:t> </a:t>
            </a:r>
            <a:r>
              <a:rPr lang="ru-RU" sz="1600" dirty="0" smtClean="0">
                <a:solidFill>
                  <a:srgbClr val="A50021"/>
                </a:solidFill>
              </a:rPr>
              <a:t>по воде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080000" y="4536000"/>
            <a:ext cx="6984000" cy="35877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6600"/>
                </a:solidFill>
              </a:rPr>
              <a:t>По суше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– это либо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поездом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r>
              <a:rPr lang="ru-RU" sz="1600" dirty="0">
                <a:solidFill>
                  <a:srgbClr val="0000FF"/>
                </a:solidFill>
              </a:rPr>
              <a:t>либо</a:t>
            </a:r>
            <a:r>
              <a:rPr lang="ru-RU" sz="1600" dirty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автотранспортом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ru-RU" sz="1600" dirty="0" smtClean="0">
                <a:solidFill>
                  <a:srgbClr val="006600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либо</a:t>
            </a:r>
            <a:r>
              <a:rPr lang="ru-RU" sz="1600" dirty="0" smtClean="0">
                <a:solidFill>
                  <a:srgbClr val="006600"/>
                </a:solidFill>
              </a:rPr>
              <a:t> пешком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3672000" y="5724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648000" y="6048000"/>
            <a:ext cx="7848000" cy="576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До Москвы можно добраться</a:t>
            </a:r>
            <a:r>
              <a:rPr lang="ru-RU" sz="1600" dirty="0" smtClean="0">
                <a:solidFill>
                  <a:srgbClr val="0000FF"/>
                </a:solidFill>
              </a:rPr>
              <a:t> либо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поездом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ru-RU" sz="1600" dirty="0" smtClean="0">
                <a:solidFill>
                  <a:srgbClr val="CC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либо </a:t>
            </a:r>
            <a:r>
              <a:rPr lang="ru-RU" sz="1600" dirty="0" smtClean="0">
                <a:solidFill>
                  <a:srgbClr val="006600"/>
                </a:solidFill>
              </a:rPr>
              <a:t>автотранспортом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ru-RU" sz="1600" dirty="0" smtClean="0">
                <a:solidFill>
                  <a:srgbClr val="006600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либо</a:t>
            </a:r>
            <a:r>
              <a:rPr lang="en-US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пешком</a:t>
            </a:r>
            <a:r>
              <a:rPr lang="ru-RU" sz="1600" dirty="0" smtClean="0">
                <a:solidFill>
                  <a:srgbClr val="0000FF"/>
                </a:solidFill>
              </a:rPr>
              <a:t>, либо </a:t>
            </a:r>
            <a:r>
              <a:rPr lang="ru-RU" sz="1600" dirty="0" smtClean="0">
                <a:solidFill>
                  <a:srgbClr val="9900FF"/>
                </a:solidFill>
              </a:rPr>
              <a:t>самолётом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ru-RU" sz="1600" dirty="0" smtClean="0">
                <a:solidFill>
                  <a:srgbClr val="99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либо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9900FF"/>
                </a:solidFill>
              </a:rPr>
              <a:t>вертолётом</a:t>
            </a:r>
            <a:r>
              <a:rPr lang="ru-RU" sz="1600" dirty="0" smtClean="0">
                <a:solidFill>
                  <a:srgbClr val="0000FF"/>
                </a:solidFill>
              </a:rPr>
              <a:t>, либо на каком-нибудь</a:t>
            </a:r>
            <a:r>
              <a:rPr lang="ru-RU" sz="1600" dirty="0" smtClean="0">
                <a:solidFill>
                  <a:srgbClr val="9900FF"/>
                </a:solidFill>
              </a:rPr>
              <a:t> </a:t>
            </a:r>
            <a:r>
              <a:rPr lang="ru-RU" sz="1600" dirty="0" smtClean="0">
                <a:solidFill>
                  <a:srgbClr val="A50021"/>
                </a:solidFill>
              </a:rPr>
              <a:t>судне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2808000" y="1944000"/>
            <a:ext cx="3528000" cy="35877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en-US" dirty="0" smtClean="0">
                <a:solidFill>
                  <a:srgbClr val="006600"/>
                </a:solidFill>
              </a:rPr>
              <a:t>P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есть 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r>
              <a:rPr lang="ru-RU" dirty="0">
                <a:solidFill>
                  <a:srgbClr val="0000FF"/>
                </a:solidFill>
              </a:rPr>
              <a:t>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r>
              <a:rPr lang="ru-RU" dirty="0" smtClean="0">
                <a:solidFill>
                  <a:srgbClr val="0000FF"/>
                </a:solidFill>
              </a:rPr>
              <a:t>, либо</a:t>
            </a:r>
            <a:r>
              <a:rPr lang="ru-RU" dirty="0" smtClean="0">
                <a:solidFill>
                  <a:srgbClr val="006600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C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4032000" y="2736000"/>
            <a:ext cx="1080000" cy="35877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en-US" dirty="0" smtClean="0">
                <a:solidFill>
                  <a:srgbClr val="A50021"/>
                </a:solidFill>
              </a:rPr>
              <a:t>R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есть </a:t>
            </a:r>
            <a:r>
              <a:rPr lang="en-US" dirty="0" smtClean="0">
                <a:solidFill>
                  <a:srgbClr val="A50021"/>
                </a:solidFill>
              </a:rPr>
              <a:t>F</a:t>
            </a:r>
            <a:endParaRPr lang="ru-RU" dirty="0">
              <a:solidFill>
                <a:srgbClr val="A50021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1836000" y="4932000"/>
            <a:ext cx="5472000" cy="35877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9900FF"/>
                </a:solidFill>
              </a:rPr>
              <a:t>По воздуху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– это либо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9900FF"/>
                </a:solidFill>
              </a:rPr>
              <a:t>самолётом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r>
              <a:rPr lang="ru-RU" sz="1600" dirty="0">
                <a:solidFill>
                  <a:srgbClr val="0000FF"/>
                </a:solidFill>
              </a:rPr>
              <a:t>либо</a:t>
            </a:r>
            <a:r>
              <a:rPr lang="ru-RU" sz="1600" dirty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9900FF"/>
                </a:solidFill>
              </a:rPr>
              <a:t>вертолётом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2592000" y="5328000"/>
            <a:ext cx="3960000" cy="35877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A50021"/>
                </a:solidFill>
              </a:rPr>
              <a:t>По воде</a:t>
            </a:r>
            <a:r>
              <a:rPr lang="ru-RU" sz="1600" dirty="0" smtClean="0">
                <a:solidFill>
                  <a:srgbClr val="0000FF"/>
                </a:solidFill>
              </a:rPr>
              <a:t> – это на каком-нибудь </a:t>
            </a:r>
            <a:r>
              <a:rPr lang="ru-RU" sz="1600" dirty="0" smtClean="0">
                <a:solidFill>
                  <a:srgbClr val="A50021"/>
                </a:solidFill>
              </a:rPr>
              <a:t>судне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Разделительные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Разделительно-категорический силлогизм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972000" y="1548000"/>
            <a:ext cx="2844800" cy="432000"/>
          </a:xfrm>
          <a:prstGeom prst="flowChartAlternateProcess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dirty="0">
                <a:solidFill>
                  <a:srgbClr val="00FFFF"/>
                </a:solidFill>
              </a:rPr>
              <a:t>Modus ponendo tollens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508625" y="1548000"/>
            <a:ext cx="2843213" cy="432000"/>
          </a:xfrm>
          <a:prstGeom prst="flowChartAlternateProcess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dirty="0">
                <a:solidFill>
                  <a:srgbClr val="00FFFF"/>
                </a:solidFill>
              </a:rPr>
              <a:t>Modus tollendo ponens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26" name="AutoShape 16"/>
          <p:cNvSpPr>
            <a:spLocks noChangeAspect="1" noChangeArrowheads="1"/>
          </p:cNvSpPr>
          <p:nvPr/>
        </p:nvSpPr>
        <p:spPr bwMode="auto">
          <a:xfrm>
            <a:off x="3096000" y="2196000"/>
            <a:ext cx="719137" cy="719137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либо</a:t>
            </a:r>
            <a:endParaRPr lang="ru-RU" sz="1600" b="0" dirty="0"/>
          </a:p>
        </p:txBody>
      </p:sp>
      <p:sp>
        <p:nvSpPr>
          <p:cNvPr id="27" name="AutoShape 16"/>
          <p:cNvSpPr>
            <a:spLocks noChangeAspect="1" noChangeArrowheads="1"/>
          </p:cNvSpPr>
          <p:nvPr/>
        </p:nvSpPr>
        <p:spPr bwMode="auto">
          <a:xfrm>
            <a:off x="1800000" y="2196000"/>
            <a:ext cx="719138" cy="719137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либо</a:t>
            </a:r>
            <a:endParaRPr lang="ru-RU" sz="1600" b="0" dirty="0"/>
          </a:p>
        </p:txBody>
      </p:sp>
      <p:sp>
        <p:nvSpPr>
          <p:cNvPr id="28" name="AutoShape 2"/>
          <p:cNvSpPr>
            <a:spLocks noChangeArrowheads="1"/>
          </p:cNvSpPr>
          <p:nvPr/>
        </p:nvSpPr>
        <p:spPr bwMode="auto">
          <a:xfrm>
            <a:off x="1836000" y="4140000"/>
            <a:ext cx="1079500" cy="576263"/>
          </a:xfrm>
          <a:prstGeom prst="rightArrow">
            <a:avLst>
              <a:gd name="adj1" fmla="val 50000"/>
              <a:gd name="adj2" fmla="val 468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не есть</a:t>
            </a: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auto">
          <a:xfrm>
            <a:off x="1836000" y="3060000"/>
            <a:ext cx="1079500" cy="576263"/>
          </a:xfrm>
          <a:prstGeom prst="rightArrow">
            <a:avLst>
              <a:gd name="adj1" fmla="val 50000"/>
              <a:gd name="adj2" fmla="val 468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30" name="AutoShape 4"/>
          <p:cNvSpPr>
            <a:spLocks noChangeArrowheads="1"/>
          </p:cNvSpPr>
          <p:nvPr/>
        </p:nvSpPr>
        <p:spPr bwMode="auto">
          <a:xfrm>
            <a:off x="900000" y="2268000"/>
            <a:ext cx="900113" cy="576262"/>
          </a:xfrm>
          <a:prstGeom prst="rightArrow">
            <a:avLst>
              <a:gd name="adj1" fmla="val 50000"/>
              <a:gd name="adj2" fmla="val 468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31" name="Oval 6"/>
          <p:cNvSpPr>
            <a:spLocks noChangeAspect="1" noChangeArrowheads="1"/>
          </p:cNvSpPr>
          <p:nvPr/>
        </p:nvSpPr>
        <p:spPr bwMode="auto">
          <a:xfrm>
            <a:off x="360000" y="2268000"/>
            <a:ext cx="576263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32" name="Oval 7"/>
          <p:cNvSpPr>
            <a:spLocks noChangeAspect="1" noChangeArrowheads="1"/>
          </p:cNvSpPr>
          <p:nvPr/>
        </p:nvSpPr>
        <p:spPr bwMode="auto">
          <a:xfrm>
            <a:off x="2520000" y="2268000"/>
            <a:ext cx="576262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P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3" name="Oval 8"/>
          <p:cNvSpPr>
            <a:spLocks noChangeAspect="1" noChangeArrowheads="1"/>
          </p:cNvSpPr>
          <p:nvPr/>
        </p:nvSpPr>
        <p:spPr bwMode="auto">
          <a:xfrm>
            <a:off x="3816000" y="2268000"/>
            <a:ext cx="576263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6600"/>
                </a:solidFill>
              </a:rPr>
              <a:t>Q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34" name="Oval 9"/>
          <p:cNvSpPr>
            <a:spLocks noChangeAspect="1" noChangeArrowheads="1"/>
          </p:cNvSpPr>
          <p:nvPr/>
        </p:nvSpPr>
        <p:spPr bwMode="auto">
          <a:xfrm>
            <a:off x="1296000" y="3060000"/>
            <a:ext cx="576263" cy="5746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35" name="Oval 10"/>
          <p:cNvSpPr>
            <a:spLocks noChangeAspect="1" noChangeArrowheads="1"/>
          </p:cNvSpPr>
          <p:nvPr/>
        </p:nvSpPr>
        <p:spPr bwMode="auto">
          <a:xfrm>
            <a:off x="2916000" y="3060000"/>
            <a:ext cx="576263" cy="5746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P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6" name="Oval 11"/>
          <p:cNvSpPr>
            <a:spLocks noChangeAspect="1" noChangeArrowheads="1"/>
          </p:cNvSpPr>
          <p:nvPr/>
        </p:nvSpPr>
        <p:spPr bwMode="auto">
          <a:xfrm>
            <a:off x="1296000" y="4140000"/>
            <a:ext cx="576263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37" name="Oval 12"/>
          <p:cNvSpPr>
            <a:spLocks noChangeAspect="1" noChangeArrowheads="1"/>
          </p:cNvSpPr>
          <p:nvPr/>
        </p:nvSpPr>
        <p:spPr bwMode="auto">
          <a:xfrm>
            <a:off x="2916000" y="4140000"/>
            <a:ext cx="576263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6600"/>
                </a:solidFill>
              </a:rPr>
              <a:t>Q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38" name="Rectangle 14"/>
          <p:cNvSpPr>
            <a:spLocks noChangeArrowheads="1"/>
          </p:cNvSpPr>
          <p:nvPr/>
        </p:nvSpPr>
        <p:spPr bwMode="auto">
          <a:xfrm>
            <a:off x="360000" y="3852000"/>
            <a:ext cx="4068000" cy="714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9" name="AutoShape 16"/>
          <p:cNvSpPr>
            <a:spLocks noChangeAspect="1" noChangeArrowheads="1"/>
          </p:cNvSpPr>
          <p:nvPr/>
        </p:nvSpPr>
        <p:spPr bwMode="auto">
          <a:xfrm>
            <a:off x="7308000" y="2196000"/>
            <a:ext cx="719138" cy="719137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или</a:t>
            </a:r>
            <a:endParaRPr lang="ru-RU" sz="1600" b="0" dirty="0"/>
          </a:p>
        </p:txBody>
      </p:sp>
      <p:sp>
        <p:nvSpPr>
          <p:cNvPr id="41" name="AutoShape 2"/>
          <p:cNvSpPr>
            <a:spLocks noChangeArrowheads="1"/>
          </p:cNvSpPr>
          <p:nvPr/>
        </p:nvSpPr>
        <p:spPr bwMode="auto">
          <a:xfrm>
            <a:off x="6372225" y="4140000"/>
            <a:ext cx="1079500" cy="576263"/>
          </a:xfrm>
          <a:prstGeom prst="rightArrow">
            <a:avLst>
              <a:gd name="adj1" fmla="val 50000"/>
              <a:gd name="adj2" fmla="val 468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42" name="AutoShape 3"/>
          <p:cNvSpPr>
            <a:spLocks noChangeArrowheads="1"/>
          </p:cNvSpPr>
          <p:nvPr/>
        </p:nvSpPr>
        <p:spPr bwMode="auto">
          <a:xfrm>
            <a:off x="6372225" y="3060000"/>
            <a:ext cx="1079500" cy="576263"/>
          </a:xfrm>
          <a:prstGeom prst="rightArrow">
            <a:avLst>
              <a:gd name="adj1" fmla="val 50000"/>
              <a:gd name="adj2" fmla="val 468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не есть</a:t>
            </a:r>
          </a:p>
        </p:txBody>
      </p:sp>
      <p:sp>
        <p:nvSpPr>
          <p:cNvPr id="43" name="AutoShape 4"/>
          <p:cNvSpPr>
            <a:spLocks noChangeArrowheads="1"/>
          </p:cNvSpPr>
          <p:nvPr/>
        </p:nvSpPr>
        <p:spPr bwMode="auto">
          <a:xfrm>
            <a:off x="5832000" y="2268000"/>
            <a:ext cx="900113" cy="576262"/>
          </a:xfrm>
          <a:prstGeom prst="rightArrow">
            <a:avLst>
              <a:gd name="adj1" fmla="val 50000"/>
              <a:gd name="adj2" fmla="val 468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44" name="Oval 6"/>
          <p:cNvSpPr>
            <a:spLocks noChangeAspect="1" noChangeArrowheads="1"/>
          </p:cNvSpPr>
          <p:nvPr/>
        </p:nvSpPr>
        <p:spPr bwMode="auto">
          <a:xfrm>
            <a:off x="5256000" y="2268000"/>
            <a:ext cx="576262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45" name="Oval 7"/>
          <p:cNvSpPr>
            <a:spLocks noChangeAspect="1" noChangeArrowheads="1"/>
          </p:cNvSpPr>
          <p:nvPr/>
        </p:nvSpPr>
        <p:spPr bwMode="auto">
          <a:xfrm>
            <a:off x="6732000" y="2268000"/>
            <a:ext cx="576263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P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6" name="Oval 8"/>
          <p:cNvSpPr>
            <a:spLocks noChangeAspect="1" noChangeArrowheads="1"/>
          </p:cNvSpPr>
          <p:nvPr/>
        </p:nvSpPr>
        <p:spPr bwMode="auto">
          <a:xfrm>
            <a:off x="8028000" y="2268000"/>
            <a:ext cx="576262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6600"/>
                </a:solidFill>
              </a:rPr>
              <a:t>Q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47" name="Oval 9"/>
          <p:cNvSpPr>
            <a:spLocks noChangeAspect="1" noChangeArrowheads="1"/>
          </p:cNvSpPr>
          <p:nvPr/>
        </p:nvSpPr>
        <p:spPr bwMode="auto">
          <a:xfrm>
            <a:off x="5832475" y="3060000"/>
            <a:ext cx="576263" cy="5746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48" name="Oval 10"/>
          <p:cNvSpPr>
            <a:spLocks noChangeAspect="1" noChangeArrowheads="1"/>
          </p:cNvSpPr>
          <p:nvPr/>
        </p:nvSpPr>
        <p:spPr bwMode="auto">
          <a:xfrm>
            <a:off x="7451725" y="3060000"/>
            <a:ext cx="576263" cy="5746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P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9" name="Oval 11"/>
          <p:cNvSpPr>
            <a:spLocks noChangeAspect="1" noChangeArrowheads="1"/>
          </p:cNvSpPr>
          <p:nvPr/>
        </p:nvSpPr>
        <p:spPr bwMode="auto">
          <a:xfrm>
            <a:off x="5857875" y="4140000"/>
            <a:ext cx="576263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50" name="Oval 12"/>
          <p:cNvSpPr>
            <a:spLocks noChangeAspect="1" noChangeArrowheads="1"/>
          </p:cNvSpPr>
          <p:nvPr/>
        </p:nvSpPr>
        <p:spPr bwMode="auto">
          <a:xfrm>
            <a:off x="7451725" y="4140000"/>
            <a:ext cx="576263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6600"/>
                </a:solidFill>
              </a:rPr>
              <a:t>Q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51" name="Rectangle 14"/>
          <p:cNvSpPr>
            <a:spLocks noChangeArrowheads="1"/>
          </p:cNvSpPr>
          <p:nvPr/>
        </p:nvSpPr>
        <p:spPr bwMode="auto">
          <a:xfrm>
            <a:off x="5075238" y="3852000"/>
            <a:ext cx="3706812" cy="714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1403350" y="4968000"/>
            <a:ext cx="6337300" cy="432000"/>
          </a:xfrm>
          <a:prstGeom prst="flowChartAlternateProcess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Правила разделительно-категорического силлогизма</a:t>
            </a:r>
          </a:p>
        </p:txBody>
      </p:sp>
      <p:sp>
        <p:nvSpPr>
          <p:cNvPr id="54" name="Содержимое 2"/>
          <p:cNvSpPr>
            <a:spLocks noGrp="1"/>
          </p:cNvSpPr>
          <p:nvPr>
            <p:ph idx="1"/>
          </p:nvPr>
        </p:nvSpPr>
        <p:spPr>
          <a:xfrm>
            <a:off x="0" y="5472000"/>
            <a:ext cx="4572000" cy="432000"/>
          </a:xfrm>
        </p:spPr>
        <p:txBody>
          <a:bodyPr anchor="ctr" anchorCtr="0"/>
          <a:lstStyle/>
          <a:p>
            <a:pPr marL="0" indent="0" algn="ctr">
              <a:buNone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Правило</a:t>
            </a:r>
            <a:r>
              <a:rPr lang="en-US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модуса </a:t>
            </a:r>
            <a:r>
              <a:rPr lang="en-US" sz="1800" b="1" dirty="0" smtClean="0">
                <a:solidFill>
                  <a:srgbClr val="00FFFF"/>
                </a:solidFill>
              </a:rPr>
              <a:t>ponendo tollens</a:t>
            </a:r>
            <a:endParaRPr lang="ru-RU" sz="1800" b="1" dirty="0" smtClean="0">
              <a:solidFill>
                <a:schemeClr val="accent3"/>
              </a:solidFill>
            </a:endParaRPr>
          </a:p>
        </p:txBody>
      </p:sp>
      <p:sp>
        <p:nvSpPr>
          <p:cNvPr id="40" name="Содержимое 2"/>
          <p:cNvSpPr txBox="1">
            <a:spLocks/>
          </p:cNvSpPr>
          <p:nvPr/>
        </p:nvSpPr>
        <p:spPr bwMode="auto">
          <a:xfrm>
            <a:off x="4572000" y="5472000"/>
            <a:ext cx="4572000" cy="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Правило модуса 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tollendo ponens</a:t>
            </a:r>
            <a:endParaRPr kumimoji="0" lang="ru-RU" b="1" i="0" u="none" strike="noStrike" kern="0" cap="none" spc="0" normalizeH="0" baseline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0" y="5904000"/>
            <a:ext cx="4572000" cy="828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700" dirty="0" smtClean="0">
                <a:solidFill>
                  <a:schemeClr val="accent3"/>
                </a:solidFill>
              </a:rPr>
              <a:t>Разделительный союз должен</a:t>
            </a:r>
            <a:r>
              <a:rPr lang="en-US" sz="1700" dirty="0" smtClean="0">
                <a:solidFill>
                  <a:schemeClr val="accent3"/>
                </a:solidFill>
              </a:rPr>
              <a:t> </a:t>
            </a:r>
            <a:r>
              <a:rPr lang="ru-RU" sz="1700" dirty="0" smtClean="0">
                <a:solidFill>
                  <a:schemeClr val="accent3"/>
                </a:solidFill>
              </a:rPr>
              <a:t>употребляться в </a:t>
            </a:r>
            <a:r>
              <a:rPr lang="ru-RU" sz="1700" u="sng" dirty="0" smtClean="0">
                <a:solidFill>
                  <a:srgbClr val="00FF00"/>
                </a:solidFill>
              </a:rPr>
              <a:t>чисто</a:t>
            </a:r>
            <a:r>
              <a:rPr lang="ru-RU" sz="1700" dirty="0" smtClean="0">
                <a:solidFill>
                  <a:schemeClr val="accent3"/>
                </a:solidFill>
              </a:rPr>
              <a:t> разделительном смысле </a:t>
            </a:r>
            <a:r>
              <a:rPr lang="ru-RU" sz="1700" dirty="0" smtClean="0">
                <a:solidFill>
                  <a:srgbClr val="00FF00"/>
                </a:solidFill>
              </a:rPr>
              <a:t>(либо... либо)</a:t>
            </a:r>
            <a:r>
              <a:rPr lang="ru-RU" sz="1700" dirty="0" smtClean="0">
                <a:solidFill>
                  <a:schemeClr val="accent3"/>
                </a:solidFill>
              </a:rPr>
              <a:t>.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572000" y="5904000"/>
            <a:ext cx="4572000" cy="828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lvl="0" algn="ctr"/>
            <a:r>
              <a:rPr lang="ru-RU" sz="1700" kern="0" dirty="0" smtClean="0">
                <a:solidFill>
                  <a:schemeClr val="accent3"/>
                </a:solidFill>
              </a:rPr>
              <a:t>В</a:t>
            </a:r>
            <a:r>
              <a:rPr lang="ru-RU" sz="1700" kern="0" dirty="0" smtClean="0"/>
              <a:t> предикате разделительной посылки должны быть перечислены </a:t>
            </a:r>
            <a:br>
              <a:rPr lang="ru-RU" sz="1700" kern="0" dirty="0" smtClean="0"/>
            </a:br>
            <a:r>
              <a:rPr lang="ru-RU" sz="1700" u="sng" kern="0" dirty="0" smtClean="0">
                <a:solidFill>
                  <a:srgbClr val="00FF00"/>
                </a:solidFill>
              </a:rPr>
              <a:t>все</a:t>
            </a:r>
            <a:r>
              <a:rPr lang="ru-RU" sz="1700" kern="0" dirty="0" smtClean="0"/>
              <a:t> альтернативы.</a:t>
            </a:r>
            <a:endParaRPr lang="ru-RU" sz="1700" kern="0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500"/>
                            </p:stCondLst>
                            <p:childTnLst>
                              <p:par>
                                <p:cTn id="15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500"/>
                            </p:stCondLst>
                            <p:childTnLst>
                              <p:par>
                                <p:cTn id="16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6" grpId="0" animBg="1"/>
      <p:bldP spid="26" grpId="1" animBg="1"/>
      <p:bldP spid="27" grpId="0" animBg="1"/>
      <p:bldP spid="27" grpId="1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3" grpId="1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39" grpId="1" animBg="1"/>
      <p:bldP spid="41" grpId="0" animBg="1"/>
      <p:bldP spid="42" grpId="0" animBg="1"/>
      <p:bldP spid="43" grpId="0" animBg="1"/>
      <p:bldP spid="44" grpId="0" animBg="1"/>
      <p:bldP spid="45" grpId="0" animBg="1"/>
      <p:bldP spid="45" grpId="1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3" grpId="0" animBg="1"/>
      <p:bldP spid="54" grpId="0" build="p"/>
      <p:bldP spid="40" grpId="0" build="p"/>
      <p:bldP spid="52" grpId="0"/>
      <p:bldP spid="5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16" name="AutoShape 16"/>
          <p:cNvSpPr>
            <a:spLocks noChangeAspect="1" noChangeArrowheads="1"/>
          </p:cNvSpPr>
          <p:nvPr/>
        </p:nvSpPr>
        <p:spPr bwMode="auto">
          <a:xfrm>
            <a:off x="3060700" y="1800225"/>
            <a:ext cx="719138" cy="719138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либо</a:t>
            </a:r>
            <a:endParaRPr lang="ru-RU" sz="1600" b="0" dirty="0"/>
          </a:p>
        </p:txBody>
      </p:sp>
      <p:sp>
        <p:nvSpPr>
          <p:cNvPr id="17" name="AutoShape 16"/>
          <p:cNvSpPr>
            <a:spLocks noChangeAspect="1" noChangeArrowheads="1"/>
          </p:cNvSpPr>
          <p:nvPr/>
        </p:nvSpPr>
        <p:spPr bwMode="auto">
          <a:xfrm>
            <a:off x="1692275" y="1800225"/>
            <a:ext cx="719138" cy="719138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либо</a:t>
            </a:r>
            <a:endParaRPr lang="ru-RU" sz="1600" b="0" dirty="0"/>
          </a:p>
        </p:txBody>
      </p:sp>
      <p:sp>
        <p:nvSpPr>
          <p:cNvPr id="128002" name="AutoShape 2"/>
          <p:cNvSpPr>
            <a:spLocks noChangeArrowheads="1"/>
          </p:cNvSpPr>
          <p:nvPr/>
        </p:nvSpPr>
        <p:spPr bwMode="auto">
          <a:xfrm>
            <a:off x="1727200" y="4389438"/>
            <a:ext cx="1079500" cy="576262"/>
          </a:xfrm>
          <a:prstGeom prst="rightArrow">
            <a:avLst>
              <a:gd name="adj1" fmla="val 50000"/>
              <a:gd name="adj2" fmla="val 468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не есть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28003" name="AutoShape 3"/>
          <p:cNvSpPr>
            <a:spLocks noChangeArrowheads="1"/>
          </p:cNvSpPr>
          <p:nvPr/>
        </p:nvSpPr>
        <p:spPr bwMode="auto">
          <a:xfrm>
            <a:off x="1727200" y="2949575"/>
            <a:ext cx="1079500" cy="576263"/>
          </a:xfrm>
          <a:prstGeom prst="rightArrow">
            <a:avLst>
              <a:gd name="adj1" fmla="val 50000"/>
              <a:gd name="adj2" fmla="val 468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28004" name="AutoShape 4"/>
          <p:cNvSpPr>
            <a:spLocks noChangeArrowheads="1"/>
          </p:cNvSpPr>
          <p:nvPr/>
        </p:nvSpPr>
        <p:spPr bwMode="auto">
          <a:xfrm>
            <a:off x="863600" y="1870075"/>
            <a:ext cx="900113" cy="576263"/>
          </a:xfrm>
          <a:prstGeom prst="rightArrow">
            <a:avLst>
              <a:gd name="adj1" fmla="val 50000"/>
              <a:gd name="adj2" fmla="val 468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128006" name="Oval 6"/>
          <p:cNvSpPr>
            <a:spLocks noChangeAspect="1" noChangeArrowheads="1"/>
          </p:cNvSpPr>
          <p:nvPr/>
        </p:nvSpPr>
        <p:spPr bwMode="auto">
          <a:xfrm>
            <a:off x="179388" y="1798638"/>
            <a:ext cx="719137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8007" name="Oval 7"/>
          <p:cNvSpPr>
            <a:spLocks noChangeAspect="1" noChangeArrowheads="1"/>
          </p:cNvSpPr>
          <p:nvPr/>
        </p:nvSpPr>
        <p:spPr bwMode="auto">
          <a:xfrm>
            <a:off x="2376488" y="1798638"/>
            <a:ext cx="719137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P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28008" name="Oval 8"/>
          <p:cNvSpPr>
            <a:spLocks noChangeAspect="1" noChangeArrowheads="1"/>
          </p:cNvSpPr>
          <p:nvPr/>
        </p:nvSpPr>
        <p:spPr bwMode="auto">
          <a:xfrm>
            <a:off x="3743325" y="1798638"/>
            <a:ext cx="719138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6600"/>
                </a:solidFill>
              </a:rPr>
              <a:t>Q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128009" name="Oval 9"/>
          <p:cNvSpPr>
            <a:spLocks noChangeAspect="1" noChangeArrowheads="1"/>
          </p:cNvSpPr>
          <p:nvPr/>
        </p:nvSpPr>
        <p:spPr bwMode="auto">
          <a:xfrm>
            <a:off x="1042988" y="2878138"/>
            <a:ext cx="719137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8010" name="Oval 10"/>
          <p:cNvSpPr>
            <a:spLocks noChangeAspect="1" noChangeArrowheads="1"/>
          </p:cNvSpPr>
          <p:nvPr/>
        </p:nvSpPr>
        <p:spPr bwMode="auto">
          <a:xfrm>
            <a:off x="2806700" y="2878138"/>
            <a:ext cx="719138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P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28011" name="Oval 11"/>
          <p:cNvSpPr>
            <a:spLocks noChangeAspect="1" noChangeArrowheads="1"/>
          </p:cNvSpPr>
          <p:nvPr/>
        </p:nvSpPr>
        <p:spPr bwMode="auto">
          <a:xfrm>
            <a:off x="1042988" y="4318000"/>
            <a:ext cx="719137" cy="7191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8012" name="Oval 12"/>
          <p:cNvSpPr>
            <a:spLocks noChangeAspect="1" noChangeArrowheads="1"/>
          </p:cNvSpPr>
          <p:nvPr/>
        </p:nvSpPr>
        <p:spPr bwMode="auto">
          <a:xfrm>
            <a:off x="2806700" y="4318000"/>
            <a:ext cx="719138" cy="7191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6600"/>
                </a:solidFill>
              </a:rPr>
              <a:t>Q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128014" name="Rectangle 14"/>
          <p:cNvSpPr>
            <a:spLocks noChangeArrowheads="1"/>
          </p:cNvSpPr>
          <p:nvPr/>
        </p:nvSpPr>
        <p:spPr bwMode="auto">
          <a:xfrm>
            <a:off x="431800" y="3957638"/>
            <a:ext cx="3706813" cy="714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28015" name="Text Box 15"/>
          <p:cNvSpPr txBox="1">
            <a:spLocks noChangeArrowheads="1"/>
          </p:cNvSpPr>
          <p:nvPr/>
        </p:nvSpPr>
        <p:spPr bwMode="auto">
          <a:xfrm>
            <a:off x="180000" y="5292000"/>
            <a:ext cx="4284000" cy="14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chemeClr val="accent3"/>
                </a:solidFill>
              </a:rPr>
              <a:t>В</a:t>
            </a:r>
            <a:r>
              <a:rPr lang="en-US" dirty="0" smtClean="0">
                <a:solidFill>
                  <a:schemeClr val="accent3"/>
                </a:solidFill>
              </a:rPr>
              <a:t> </a:t>
            </a:r>
            <a:r>
              <a:rPr lang="ru-RU" dirty="0" smtClean="0">
                <a:solidFill>
                  <a:schemeClr val="accent3"/>
                </a:solidFill>
              </a:rPr>
              <a:t>модусе </a:t>
            </a:r>
            <a:r>
              <a:rPr lang="en-US" dirty="0" smtClean="0">
                <a:solidFill>
                  <a:srgbClr val="00FFFF"/>
                </a:solidFill>
              </a:rPr>
              <a:t>ponendo tollens</a:t>
            </a:r>
            <a:r>
              <a:rPr lang="ru-RU" dirty="0" smtClean="0">
                <a:solidFill>
                  <a:schemeClr val="accent3"/>
                </a:solidFill>
              </a:rPr>
              <a:t> разделительный союз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должен употребляться в </a:t>
            </a:r>
            <a:r>
              <a:rPr lang="ru-RU" u="sng" dirty="0" smtClean="0">
                <a:solidFill>
                  <a:srgbClr val="00FF00"/>
                </a:solidFill>
              </a:rPr>
              <a:t>чисто</a:t>
            </a:r>
            <a:r>
              <a:rPr lang="ru-RU" dirty="0" smtClean="0">
                <a:solidFill>
                  <a:schemeClr val="accent3"/>
                </a:solidFill>
              </a:rPr>
              <a:t> разделительном смысле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rgbClr val="00FF00"/>
                </a:solidFill>
              </a:rPr>
              <a:t>(либо... либо)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4716000" y="1476000"/>
            <a:ext cx="4246563" cy="522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en-US" sz="2000" dirty="0">
                <a:solidFill>
                  <a:srgbClr val="FFFF00"/>
                </a:solidFill>
              </a:rPr>
              <a:t>Modus </a:t>
            </a:r>
            <a:r>
              <a:rPr lang="en-US" sz="2000" dirty="0" smtClean="0">
                <a:solidFill>
                  <a:srgbClr val="FFFF00"/>
                </a:solidFill>
              </a:rPr>
              <a:t>ponendo tollens </a:t>
            </a:r>
            <a:r>
              <a:rPr lang="en-US" sz="2000" dirty="0" smtClean="0"/>
              <a:t>–</a:t>
            </a:r>
            <a:r>
              <a:rPr lang="ru-RU" sz="2000" dirty="0" smtClean="0"/>
              <a:t> </a:t>
            </a:r>
            <a:r>
              <a:rPr lang="en-US" sz="2000" dirty="0">
                <a:solidFill>
                  <a:srgbClr val="FFFF00"/>
                </a:solidFill>
              </a:rPr>
              <a:t/>
            </a:r>
            <a:br>
              <a:rPr lang="en-US" sz="2000" dirty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разновидность разделительно-категорического</a:t>
            </a:r>
            <a:r>
              <a:rPr lang="ru-RU" dirty="0"/>
              <a:t> </a:t>
            </a:r>
            <a:r>
              <a:rPr lang="ru-RU" dirty="0" smtClean="0">
                <a:solidFill>
                  <a:schemeClr val="bg1"/>
                </a:solidFill>
              </a:rPr>
              <a:t>умозаключения (силлогизма), в которой </a:t>
            </a:r>
          </a:p>
          <a:p>
            <a:pPr algn="ctr"/>
            <a:r>
              <a:rPr lang="ru-RU" dirty="0" smtClean="0">
                <a:solidFill>
                  <a:srgbClr val="00FF00"/>
                </a:solidFill>
              </a:rPr>
              <a:t>первая </a:t>
            </a:r>
            <a:r>
              <a:rPr lang="ru-RU" dirty="0">
                <a:solidFill>
                  <a:srgbClr val="00FF00"/>
                </a:solidFill>
              </a:rPr>
              <a:t>посылка </a:t>
            </a:r>
            <a:r>
              <a:rPr lang="ru-RU" dirty="0" smtClean="0"/>
              <a:t>– </a:t>
            </a:r>
            <a:r>
              <a:rPr lang="ru-RU" dirty="0">
                <a:solidFill>
                  <a:srgbClr val="00FF00"/>
                </a:solidFill>
              </a:rPr>
              <a:t/>
            </a:r>
            <a:br>
              <a:rPr lang="ru-RU" dirty="0">
                <a:solidFill>
                  <a:srgbClr val="00FF00"/>
                </a:solidFill>
              </a:rPr>
            </a:br>
            <a:r>
              <a:rPr lang="ru-RU" dirty="0" smtClean="0">
                <a:solidFill>
                  <a:srgbClr val="00FF00"/>
                </a:solidFill>
              </a:rPr>
              <a:t>строго разделительное </a:t>
            </a:r>
            <a:r>
              <a:rPr lang="ru-RU" dirty="0">
                <a:solidFill>
                  <a:srgbClr val="00FF00"/>
                </a:solidFill>
              </a:rPr>
              <a:t>суждение</a:t>
            </a:r>
            <a:r>
              <a:rPr lang="ru-RU" dirty="0" smtClean="0"/>
              <a:t>, 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(т</a:t>
            </a:r>
            <a:r>
              <a:rPr lang="ru-RU" dirty="0" smtClean="0">
                <a:solidFill>
                  <a:schemeClr val="bg1"/>
                </a:solidFill>
              </a:rPr>
              <a:t>. е</a:t>
            </a:r>
            <a:r>
              <a:rPr lang="ru-RU" dirty="0">
                <a:solidFill>
                  <a:schemeClr val="bg1"/>
                </a:solidFill>
              </a:rPr>
              <a:t>. суждение, утверждающее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что </a:t>
            </a:r>
            <a:r>
              <a:rPr lang="ru-RU" dirty="0">
                <a:solidFill>
                  <a:schemeClr val="bg1"/>
                </a:solidFill>
              </a:rPr>
              <a:t>данному предмету </a:t>
            </a:r>
            <a:r>
              <a:rPr lang="ru-RU" dirty="0" smtClean="0">
                <a:solidFill>
                  <a:schemeClr val="bg1"/>
                </a:solidFill>
              </a:rPr>
              <a:t>присущ </a:t>
            </a:r>
            <a:r>
              <a:rPr lang="ru-RU" dirty="0" smtClean="0">
                <a:solidFill>
                  <a:srgbClr val="FF9933"/>
                </a:solidFill>
              </a:rPr>
              <a:t>только </a:t>
            </a:r>
            <a:r>
              <a:rPr lang="ru-RU" dirty="0">
                <a:solidFill>
                  <a:srgbClr val="FF9933"/>
                </a:solidFill>
              </a:rPr>
              <a:t>один</a:t>
            </a:r>
            <a:r>
              <a:rPr lang="ru-RU" dirty="0">
                <a:solidFill>
                  <a:schemeClr val="bg1"/>
                </a:solidFill>
              </a:rPr>
              <a:t> из признаков</a:t>
            </a:r>
            <a:r>
              <a:rPr lang="ru-RU" dirty="0" smtClean="0">
                <a:solidFill>
                  <a:schemeClr val="bg1"/>
                </a:solidFill>
              </a:rPr>
              <a:t>, перечисленных в предикате суждения),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</a:p>
          <a:p>
            <a:pPr algn="ctr"/>
            <a:r>
              <a:rPr lang="ru-RU" dirty="0" smtClean="0">
                <a:solidFill>
                  <a:srgbClr val="00FF00"/>
                </a:solidFill>
              </a:rPr>
              <a:t>вторая посылка </a:t>
            </a:r>
            <a:r>
              <a:rPr lang="ru-RU" dirty="0" smtClean="0"/>
              <a:t>– </a:t>
            </a:r>
            <a:r>
              <a:rPr lang="ru-RU" dirty="0" smtClean="0">
                <a:solidFill>
                  <a:srgbClr val="00FF00"/>
                </a:solidFill>
              </a:rPr>
              <a:t/>
            </a:r>
            <a:br>
              <a:rPr lang="ru-RU" dirty="0" smtClean="0">
                <a:solidFill>
                  <a:srgbClr val="00FF00"/>
                </a:solidFill>
              </a:rPr>
            </a:br>
            <a:r>
              <a:rPr lang="ru-RU" dirty="0" smtClean="0">
                <a:solidFill>
                  <a:srgbClr val="00FF00"/>
                </a:solidFill>
              </a:rPr>
              <a:t>категорическое суждение</a:t>
            </a:r>
            <a:r>
              <a:rPr lang="ru-RU" dirty="0" smtClean="0"/>
              <a:t>, </a:t>
            </a:r>
            <a:r>
              <a:rPr lang="ru-RU" dirty="0">
                <a:solidFill>
                  <a:srgbClr val="00FF00"/>
                </a:solidFill>
              </a:rPr>
              <a:t/>
            </a:r>
            <a:br>
              <a:rPr lang="ru-RU" dirty="0">
                <a:solidFill>
                  <a:srgbClr val="00FF00"/>
                </a:solidFill>
              </a:rPr>
            </a:br>
            <a:r>
              <a:rPr lang="ru-RU" dirty="0" smtClean="0">
                <a:solidFill>
                  <a:srgbClr val="FF9933"/>
                </a:solidFill>
              </a:rPr>
              <a:t>утверждающее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один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из альтернативных признаков, </a:t>
            </a:r>
            <a:endParaRPr lang="ru-RU" dirty="0">
              <a:solidFill>
                <a:schemeClr val="bg1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ru-RU" dirty="0">
                <a:solidFill>
                  <a:schemeClr val="bg1"/>
                </a:solidFill>
              </a:rPr>
              <a:t>а </a:t>
            </a:r>
            <a:r>
              <a:rPr lang="ru-RU" dirty="0">
                <a:solidFill>
                  <a:srgbClr val="00FF00"/>
                </a:solidFill>
              </a:rPr>
              <a:t>заключение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rgbClr val="FF9933"/>
                </a:solidFill>
              </a:rPr>
              <a:t>отрицает</a:t>
            </a:r>
            <a:r>
              <a:rPr lang="ru-RU" dirty="0" smtClean="0"/>
              <a:t> на этом основании </a:t>
            </a:r>
            <a:br>
              <a:rPr lang="ru-RU" dirty="0" smtClean="0"/>
            </a:br>
            <a:r>
              <a:rPr lang="ru-RU" dirty="0" smtClean="0"/>
              <a:t>все </a:t>
            </a:r>
            <a:r>
              <a:rPr lang="ru-RU" dirty="0" smtClean="0">
                <a:solidFill>
                  <a:schemeClr val="bg1"/>
                </a:solidFill>
              </a:rPr>
              <a:t>другие признаки.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" name="Rectangle 2"/>
          <p:cNvSpPr>
            <a:spLocks noGrp="1" noChangeArrowheads="1"/>
          </p:cNvSpPr>
          <p:nvPr>
            <p:ph type="title"/>
          </p:nvPr>
        </p:nvSpPr>
        <p:spPr>
          <a:xfrm>
            <a:off x="108000" y="274638"/>
            <a:ext cx="89280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accent3"/>
                </a:solidFill>
              </a:rPr>
              <a:t>Разделительно-категорический силлогизм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en-US" sz="2800" b="1" dirty="0" smtClean="0">
                <a:solidFill>
                  <a:schemeClr val="accent3"/>
                </a:solidFill>
              </a:rPr>
              <a:t>Modus ponendo tollens</a:t>
            </a:r>
            <a:endParaRPr lang="ru-RU" sz="2800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1000"/>
                                        <p:tgtEl>
                                          <p:spTgt spid="128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1000"/>
                                        <p:tgtEl>
                                          <p:spTgt spid="128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000"/>
                                        <p:tgtEl>
                                          <p:spTgt spid="12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1000"/>
                                        <p:tgtEl>
                                          <p:spTgt spid="128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1000"/>
                                        <p:tgtEl>
                                          <p:spTgt spid="128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0" dur="10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1280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20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16" grpId="0" animBg="1"/>
      <p:bldP spid="128016" grpId="1" animBg="1"/>
      <p:bldP spid="17" grpId="0" animBg="1"/>
      <p:bldP spid="17" grpId="1" animBg="1"/>
      <p:bldP spid="128002" grpId="0" animBg="1"/>
      <p:bldP spid="128003" grpId="0" animBg="1"/>
      <p:bldP spid="128004" grpId="0" animBg="1"/>
      <p:bldP spid="128006" grpId="0" animBg="1"/>
      <p:bldP spid="128007" grpId="0" animBg="1"/>
      <p:bldP spid="128008" grpId="0" animBg="1"/>
      <p:bldP spid="128008" grpId="1" animBg="1"/>
      <p:bldP spid="128009" grpId="0" animBg="1"/>
      <p:bldP spid="128010" grpId="0" animBg="1"/>
      <p:bldP spid="128011" grpId="0" animBg="1"/>
      <p:bldP spid="128012" grpId="0" animBg="1"/>
      <p:bldP spid="128014" grpId="0" animBg="1"/>
      <p:bldP spid="128015" grpId="0"/>
      <p:bldP spid="2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16" name="AutoShape 16"/>
          <p:cNvSpPr>
            <a:spLocks noChangeAspect="1" noChangeArrowheads="1"/>
          </p:cNvSpPr>
          <p:nvPr/>
        </p:nvSpPr>
        <p:spPr bwMode="auto">
          <a:xfrm>
            <a:off x="3060700" y="1800225"/>
            <a:ext cx="719138" cy="719138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либо</a:t>
            </a:r>
            <a:endParaRPr lang="ru-RU" sz="1600" b="0" dirty="0"/>
          </a:p>
        </p:txBody>
      </p:sp>
      <p:sp>
        <p:nvSpPr>
          <p:cNvPr id="17" name="AutoShape 16"/>
          <p:cNvSpPr>
            <a:spLocks noChangeAspect="1" noChangeArrowheads="1"/>
          </p:cNvSpPr>
          <p:nvPr/>
        </p:nvSpPr>
        <p:spPr bwMode="auto">
          <a:xfrm>
            <a:off x="1692275" y="1800225"/>
            <a:ext cx="719138" cy="719138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либо</a:t>
            </a:r>
            <a:endParaRPr lang="ru-RU" sz="1600" b="0" dirty="0"/>
          </a:p>
        </p:txBody>
      </p:sp>
      <p:sp>
        <p:nvSpPr>
          <p:cNvPr id="128002" name="AutoShape 2"/>
          <p:cNvSpPr>
            <a:spLocks noChangeArrowheads="1"/>
          </p:cNvSpPr>
          <p:nvPr/>
        </p:nvSpPr>
        <p:spPr bwMode="auto">
          <a:xfrm>
            <a:off x="1727200" y="4389438"/>
            <a:ext cx="1079500" cy="576262"/>
          </a:xfrm>
          <a:prstGeom prst="rightArrow">
            <a:avLst>
              <a:gd name="adj1" fmla="val 50000"/>
              <a:gd name="adj2" fmla="val 468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не есть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28003" name="AutoShape 3"/>
          <p:cNvSpPr>
            <a:spLocks noChangeArrowheads="1"/>
          </p:cNvSpPr>
          <p:nvPr/>
        </p:nvSpPr>
        <p:spPr bwMode="auto">
          <a:xfrm>
            <a:off x="1727200" y="2949575"/>
            <a:ext cx="1079500" cy="576263"/>
          </a:xfrm>
          <a:prstGeom prst="rightArrow">
            <a:avLst>
              <a:gd name="adj1" fmla="val 50000"/>
              <a:gd name="adj2" fmla="val 468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28004" name="AutoShape 4"/>
          <p:cNvSpPr>
            <a:spLocks noChangeArrowheads="1"/>
          </p:cNvSpPr>
          <p:nvPr/>
        </p:nvSpPr>
        <p:spPr bwMode="auto">
          <a:xfrm>
            <a:off x="863600" y="1870075"/>
            <a:ext cx="900113" cy="576263"/>
          </a:xfrm>
          <a:prstGeom prst="rightArrow">
            <a:avLst>
              <a:gd name="adj1" fmla="val 50000"/>
              <a:gd name="adj2" fmla="val 468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128006" name="Oval 6"/>
          <p:cNvSpPr>
            <a:spLocks noChangeAspect="1" noChangeArrowheads="1"/>
          </p:cNvSpPr>
          <p:nvPr/>
        </p:nvSpPr>
        <p:spPr bwMode="auto">
          <a:xfrm>
            <a:off x="179388" y="1798638"/>
            <a:ext cx="719137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8007" name="Oval 7"/>
          <p:cNvSpPr>
            <a:spLocks noChangeAspect="1" noChangeArrowheads="1"/>
          </p:cNvSpPr>
          <p:nvPr/>
        </p:nvSpPr>
        <p:spPr bwMode="auto">
          <a:xfrm>
            <a:off x="2376488" y="1798638"/>
            <a:ext cx="719137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P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28008" name="Oval 8"/>
          <p:cNvSpPr>
            <a:spLocks noChangeAspect="1" noChangeArrowheads="1"/>
          </p:cNvSpPr>
          <p:nvPr/>
        </p:nvSpPr>
        <p:spPr bwMode="auto">
          <a:xfrm>
            <a:off x="3743325" y="1798638"/>
            <a:ext cx="719138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6600"/>
                </a:solidFill>
              </a:rPr>
              <a:t>Q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128009" name="Oval 9"/>
          <p:cNvSpPr>
            <a:spLocks noChangeAspect="1" noChangeArrowheads="1"/>
          </p:cNvSpPr>
          <p:nvPr/>
        </p:nvSpPr>
        <p:spPr bwMode="auto">
          <a:xfrm>
            <a:off x="1042988" y="2878138"/>
            <a:ext cx="719137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8010" name="Oval 10"/>
          <p:cNvSpPr>
            <a:spLocks noChangeAspect="1" noChangeArrowheads="1"/>
          </p:cNvSpPr>
          <p:nvPr/>
        </p:nvSpPr>
        <p:spPr bwMode="auto">
          <a:xfrm>
            <a:off x="2806700" y="2878138"/>
            <a:ext cx="719138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P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28011" name="Oval 11"/>
          <p:cNvSpPr>
            <a:spLocks noChangeAspect="1" noChangeArrowheads="1"/>
          </p:cNvSpPr>
          <p:nvPr/>
        </p:nvSpPr>
        <p:spPr bwMode="auto">
          <a:xfrm>
            <a:off x="1042988" y="4318000"/>
            <a:ext cx="719137" cy="7191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8012" name="Oval 12"/>
          <p:cNvSpPr>
            <a:spLocks noChangeAspect="1" noChangeArrowheads="1"/>
          </p:cNvSpPr>
          <p:nvPr/>
        </p:nvSpPr>
        <p:spPr bwMode="auto">
          <a:xfrm>
            <a:off x="2806700" y="4318000"/>
            <a:ext cx="719138" cy="7191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6600"/>
                </a:solidFill>
              </a:rPr>
              <a:t>Q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128014" name="Rectangle 14"/>
          <p:cNvSpPr>
            <a:spLocks noChangeArrowheads="1"/>
          </p:cNvSpPr>
          <p:nvPr/>
        </p:nvSpPr>
        <p:spPr bwMode="auto">
          <a:xfrm>
            <a:off x="431800" y="3957638"/>
            <a:ext cx="3706813" cy="714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860000" y="1800000"/>
            <a:ext cx="3960000" cy="720000"/>
          </a:xfrm>
          <a:prstGeom prst="roundRect">
            <a:avLst/>
          </a:prstGeom>
          <a:solidFill>
            <a:schemeClr val="accent1"/>
          </a:solidFill>
          <a:ln w="9525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Мужем Людмилы станет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либо </a:t>
            </a:r>
            <a:r>
              <a:rPr lang="ru-RU" dirty="0" smtClean="0">
                <a:solidFill>
                  <a:srgbClr val="FF0000"/>
                </a:solidFill>
              </a:rPr>
              <a:t>Руслан</a:t>
            </a:r>
            <a:r>
              <a:rPr lang="ru-RU" dirty="0" smtClean="0">
                <a:solidFill>
                  <a:srgbClr val="0000FF"/>
                </a:solidFill>
              </a:rPr>
              <a:t>, либо </a:t>
            </a:r>
            <a:r>
              <a:rPr lang="ru-RU" dirty="0" smtClean="0">
                <a:solidFill>
                  <a:srgbClr val="006600"/>
                </a:solidFill>
              </a:rPr>
              <a:t>Фарлаф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60000" y="2880000"/>
            <a:ext cx="3960000" cy="720000"/>
          </a:xfrm>
          <a:prstGeom prst="roundRect">
            <a:avLst/>
          </a:prstGeom>
          <a:solidFill>
            <a:schemeClr val="accent1"/>
          </a:solidFill>
          <a:ln w="9525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Мужем Людмилы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станет </a:t>
            </a:r>
            <a:r>
              <a:rPr lang="ru-RU" dirty="0" smtClean="0">
                <a:solidFill>
                  <a:srgbClr val="FF0000"/>
                </a:solidFill>
              </a:rPr>
              <a:t>Руслан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4860000" y="3960000"/>
            <a:ext cx="3960000" cy="714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860000" y="4320000"/>
            <a:ext cx="3960000" cy="720000"/>
          </a:xfrm>
          <a:prstGeom prst="roundRect">
            <a:avLst/>
          </a:prstGeom>
          <a:solidFill>
            <a:schemeClr val="accent1"/>
          </a:solidFill>
          <a:ln w="9525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dirty="0" smtClean="0">
                <a:solidFill>
                  <a:srgbClr val="006600"/>
                </a:solidFill>
              </a:rPr>
              <a:t>Фарлаф</a:t>
            </a:r>
            <a:r>
              <a:rPr lang="ru-RU" dirty="0" smtClean="0">
                <a:solidFill>
                  <a:srgbClr val="0000FF"/>
                </a:solidFill>
              </a:rPr>
              <a:t> не станет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мужем Людмилы.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860000" y="5184000"/>
            <a:ext cx="3960000" cy="1548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r>
              <a:rPr lang="ru-RU" sz="1600" dirty="0" smtClean="0">
                <a:solidFill>
                  <a:schemeClr val="accent3"/>
                </a:solidFill>
              </a:rPr>
              <a:t>Это рассуждение будет правильным лишь в том случае,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если </a:t>
            </a:r>
            <a:r>
              <a:rPr lang="ru-RU" sz="1600" dirty="0" smtClean="0">
                <a:solidFill>
                  <a:srgbClr val="FFFF00"/>
                </a:solidFill>
              </a:rPr>
              <a:t>законы страны </a:t>
            </a:r>
            <a:br>
              <a:rPr lang="ru-RU" sz="1600" dirty="0" smtClean="0">
                <a:solidFill>
                  <a:srgbClr val="FFFF00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не допускают многомужия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5" name="Rectangle 2"/>
          <p:cNvSpPr>
            <a:spLocks noGrp="1" noChangeArrowheads="1"/>
          </p:cNvSpPr>
          <p:nvPr>
            <p:ph type="title"/>
          </p:nvPr>
        </p:nvSpPr>
        <p:spPr>
          <a:xfrm>
            <a:off x="108000" y="274638"/>
            <a:ext cx="89280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accent3"/>
                </a:solidFill>
              </a:rPr>
              <a:t>Разделительно-категорический силлогизм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en-US" sz="2800" b="1" dirty="0" smtClean="0">
                <a:solidFill>
                  <a:schemeClr val="accent3"/>
                </a:solidFill>
              </a:rPr>
              <a:t>Modus ponendo tollens</a:t>
            </a:r>
            <a:endParaRPr lang="ru-RU" sz="2800" b="1" dirty="0">
              <a:solidFill>
                <a:schemeClr val="accent3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6000" y="5184000"/>
            <a:ext cx="4392000" cy="1548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 algn="ctr">
              <a:lnSpc>
                <a:spcPct val="95000"/>
              </a:lnSpc>
            </a:pPr>
            <a:r>
              <a:rPr lang="ru-RU" sz="1600" dirty="0" smtClean="0">
                <a:solidFill>
                  <a:srgbClr val="00FF00"/>
                </a:solidFill>
              </a:rPr>
              <a:t>Истинность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FF"/>
                </a:solidFill>
              </a:rPr>
              <a:t>утвердительной</a:t>
            </a:r>
            <a:r>
              <a:rPr lang="ru-RU" sz="1600" dirty="0" smtClean="0"/>
              <a:t> категорической посылки является </a:t>
            </a:r>
            <a:r>
              <a:rPr lang="ru-RU" sz="1600" dirty="0" smtClean="0">
                <a:solidFill>
                  <a:srgbClr val="00FF00"/>
                </a:solidFill>
              </a:rPr>
              <a:t>достаточным основанием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FF"/>
                </a:solidFill>
              </a:rPr>
              <a:t>отрицательного</a:t>
            </a:r>
            <a:r>
              <a:rPr lang="ru-RU" sz="1600" dirty="0" smtClean="0"/>
              <a:t> вывода </a:t>
            </a:r>
            <a:br>
              <a:rPr lang="ru-RU" sz="1600" dirty="0" smtClean="0"/>
            </a:br>
            <a:r>
              <a:rPr lang="ru-RU" sz="1600" dirty="0" smtClean="0"/>
              <a:t>лишь при условии, что </a:t>
            </a:r>
            <a:r>
              <a:rPr lang="ru-RU" sz="1600" dirty="0" smtClean="0">
                <a:solidFill>
                  <a:srgbClr val="FFFF00"/>
                </a:solidFill>
              </a:rPr>
              <a:t>перечисленные </a:t>
            </a:r>
            <a:br>
              <a:rPr lang="ru-RU" sz="1600" dirty="0" smtClean="0">
                <a:solidFill>
                  <a:srgbClr val="FFFF00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варианты исключают друг друга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128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128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1000"/>
                                        <p:tgtEl>
                                          <p:spTgt spid="12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1000"/>
                                        <p:tgtEl>
                                          <p:spTgt spid="128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1000"/>
                                        <p:tgtEl>
                                          <p:spTgt spid="128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10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000"/>
                                        <p:tgtEl>
                                          <p:spTgt spid="1280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16" grpId="0" animBg="1"/>
      <p:bldP spid="128016" grpId="1" animBg="1"/>
      <p:bldP spid="17" grpId="0" animBg="1"/>
      <p:bldP spid="17" grpId="1" animBg="1"/>
      <p:bldP spid="128002" grpId="0" animBg="1"/>
      <p:bldP spid="128003" grpId="0" animBg="1"/>
      <p:bldP spid="128004" grpId="0" animBg="1"/>
      <p:bldP spid="128006" grpId="0" animBg="1"/>
      <p:bldP spid="128007" grpId="0" animBg="1"/>
      <p:bldP spid="128008" grpId="0" animBg="1"/>
      <p:bldP spid="128008" grpId="1" animBg="1"/>
      <p:bldP spid="128009" grpId="0" animBg="1"/>
      <p:bldP spid="128010" grpId="0" animBg="1"/>
      <p:bldP spid="128011" grpId="0" animBg="1"/>
      <p:bldP spid="128012" grpId="0" animBg="1"/>
      <p:bldP spid="128014" grpId="0" animBg="1"/>
      <p:bldP spid="18" grpId="0" animBg="1"/>
      <p:bldP spid="19" grpId="0" animBg="1"/>
      <p:bldP spid="20" grpId="0" animBg="1"/>
      <p:bldP spid="21" grpId="0" animBg="1"/>
      <p:bldP spid="22" grpId="0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16" name="AutoShape 16"/>
          <p:cNvSpPr>
            <a:spLocks noChangeAspect="1" noChangeArrowheads="1"/>
          </p:cNvSpPr>
          <p:nvPr/>
        </p:nvSpPr>
        <p:spPr bwMode="auto">
          <a:xfrm>
            <a:off x="2736000" y="1800225"/>
            <a:ext cx="719138" cy="719138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или</a:t>
            </a:r>
            <a:endParaRPr lang="ru-RU" sz="1600" b="0" dirty="0"/>
          </a:p>
        </p:txBody>
      </p:sp>
      <p:sp>
        <p:nvSpPr>
          <p:cNvPr id="128002" name="AutoShape 2"/>
          <p:cNvSpPr>
            <a:spLocks noChangeArrowheads="1"/>
          </p:cNvSpPr>
          <p:nvPr/>
        </p:nvSpPr>
        <p:spPr bwMode="auto">
          <a:xfrm>
            <a:off x="1727200" y="4389438"/>
            <a:ext cx="1079500" cy="576262"/>
          </a:xfrm>
          <a:prstGeom prst="rightArrow">
            <a:avLst>
              <a:gd name="adj1" fmla="val 50000"/>
              <a:gd name="adj2" fmla="val 468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128003" name="AutoShape 3"/>
          <p:cNvSpPr>
            <a:spLocks noChangeArrowheads="1"/>
          </p:cNvSpPr>
          <p:nvPr/>
        </p:nvSpPr>
        <p:spPr bwMode="auto">
          <a:xfrm>
            <a:off x="1727200" y="2949575"/>
            <a:ext cx="1079500" cy="576263"/>
          </a:xfrm>
          <a:prstGeom prst="rightArrow">
            <a:avLst>
              <a:gd name="adj1" fmla="val 50000"/>
              <a:gd name="adj2" fmla="val 468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не есть</a:t>
            </a:r>
          </a:p>
        </p:txBody>
      </p:sp>
      <p:sp>
        <p:nvSpPr>
          <p:cNvPr id="128004" name="AutoShape 4"/>
          <p:cNvSpPr>
            <a:spLocks noChangeArrowheads="1"/>
          </p:cNvSpPr>
          <p:nvPr/>
        </p:nvSpPr>
        <p:spPr bwMode="auto">
          <a:xfrm>
            <a:off x="1116000" y="1870075"/>
            <a:ext cx="900113" cy="576263"/>
          </a:xfrm>
          <a:prstGeom prst="rightArrow">
            <a:avLst>
              <a:gd name="adj1" fmla="val 50000"/>
              <a:gd name="adj2" fmla="val 468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128006" name="Oval 6"/>
          <p:cNvSpPr>
            <a:spLocks noChangeAspect="1" noChangeArrowheads="1"/>
          </p:cNvSpPr>
          <p:nvPr/>
        </p:nvSpPr>
        <p:spPr bwMode="auto">
          <a:xfrm>
            <a:off x="396000" y="1798638"/>
            <a:ext cx="719137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8007" name="Oval 7"/>
          <p:cNvSpPr>
            <a:spLocks noChangeAspect="1" noChangeArrowheads="1"/>
          </p:cNvSpPr>
          <p:nvPr/>
        </p:nvSpPr>
        <p:spPr bwMode="auto">
          <a:xfrm>
            <a:off x="2016000" y="1798638"/>
            <a:ext cx="719137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P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28008" name="Oval 8"/>
          <p:cNvSpPr>
            <a:spLocks noChangeAspect="1" noChangeArrowheads="1"/>
          </p:cNvSpPr>
          <p:nvPr/>
        </p:nvSpPr>
        <p:spPr bwMode="auto">
          <a:xfrm>
            <a:off x="3456000" y="1798638"/>
            <a:ext cx="719138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6600"/>
                </a:solidFill>
              </a:rPr>
              <a:t>Q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128009" name="Oval 9"/>
          <p:cNvSpPr>
            <a:spLocks noChangeAspect="1" noChangeArrowheads="1"/>
          </p:cNvSpPr>
          <p:nvPr/>
        </p:nvSpPr>
        <p:spPr bwMode="auto">
          <a:xfrm>
            <a:off x="1043608" y="2880000"/>
            <a:ext cx="719137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8010" name="Oval 10"/>
          <p:cNvSpPr>
            <a:spLocks noChangeAspect="1" noChangeArrowheads="1"/>
          </p:cNvSpPr>
          <p:nvPr/>
        </p:nvSpPr>
        <p:spPr bwMode="auto">
          <a:xfrm>
            <a:off x="2806700" y="2878138"/>
            <a:ext cx="719138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P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28011" name="Oval 11"/>
          <p:cNvSpPr>
            <a:spLocks noChangeAspect="1" noChangeArrowheads="1"/>
          </p:cNvSpPr>
          <p:nvPr/>
        </p:nvSpPr>
        <p:spPr bwMode="auto">
          <a:xfrm>
            <a:off x="1042988" y="4318000"/>
            <a:ext cx="719137" cy="7191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8012" name="Oval 12"/>
          <p:cNvSpPr>
            <a:spLocks noChangeAspect="1" noChangeArrowheads="1"/>
          </p:cNvSpPr>
          <p:nvPr/>
        </p:nvSpPr>
        <p:spPr bwMode="auto">
          <a:xfrm>
            <a:off x="2806700" y="4318000"/>
            <a:ext cx="719138" cy="7191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6600"/>
                </a:solidFill>
              </a:rPr>
              <a:t>Q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128014" name="Rectangle 14"/>
          <p:cNvSpPr>
            <a:spLocks noChangeArrowheads="1"/>
          </p:cNvSpPr>
          <p:nvPr/>
        </p:nvSpPr>
        <p:spPr bwMode="auto">
          <a:xfrm>
            <a:off x="431800" y="3957638"/>
            <a:ext cx="3706813" cy="714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28015" name="Text Box 15"/>
          <p:cNvSpPr txBox="1">
            <a:spLocks noChangeArrowheads="1"/>
          </p:cNvSpPr>
          <p:nvPr/>
        </p:nvSpPr>
        <p:spPr bwMode="auto">
          <a:xfrm>
            <a:off x="180000" y="5292000"/>
            <a:ext cx="4284000" cy="14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chemeClr val="accent3"/>
                </a:solidFill>
              </a:rPr>
              <a:t>В модусе</a:t>
            </a:r>
            <a:r>
              <a:rPr lang="en-US" dirty="0" smtClean="0">
                <a:solidFill>
                  <a:srgbClr val="00FF00"/>
                </a:solidFill>
              </a:rPr>
              <a:t> </a:t>
            </a:r>
            <a:r>
              <a:rPr lang="en-US" dirty="0" smtClean="0">
                <a:solidFill>
                  <a:srgbClr val="00FFFF"/>
                </a:solidFill>
              </a:rPr>
              <a:t>tollendo ponens</a:t>
            </a:r>
            <a:r>
              <a:rPr lang="en-US" dirty="0" smtClean="0">
                <a:solidFill>
                  <a:srgbClr val="00FF00"/>
                </a:solidFill>
              </a:rPr>
              <a:t> </a:t>
            </a:r>
            <a:r>
              <a:rPr lang="ru-RU" dirty="0">
                <a:solidFill>
                  <a:srgbClr val="00FF00"/>
                </a:solidFill>
              </a:rPr>
              <a:t/>
            </a:r>
            <a:br>
              <a:rPr lang="ru-RU" dirty="0">
                <a:solidFill>
                  <a:srgbClr val="00FF00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совокупность признаков, перечисленных в предикате разделительной посылки, должна исчерпывать </a:t>
            </a:r>
            <a:r>
              <a:rPr lang="ru-RU" u="sng" dirty="0" smtClean="0">
                <a:solidFill>
                  <a:srgbClr val="00FF00"/>
                </a:solidFill>
              </a:rPr>
              <a:t>все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альтернативы.</a:t>
            </a: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4680000" y="1476000"/>
            <a:ext cx="4246563" cy="522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en-US" sz="2000" dirty="0">
                <a:solidFill>
                  <a:srgbClr val="FFFF00"/>
                </a:solidFill>
              </a:rPr>
              <a:t>Modus tollendo ponens </a:t>
            </a:r>
            <a:r>
              <a:rPr lang="en-US" sz="2000" dirty="0" smtClean="0"/>
              <a:t>–</a:t>
            </a:r>
            <a:r>
              <a:rPr lang="ru-RU" sz="2000" dirty="0" smtClean="0"/>
              <a:t> 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ru-RU" dirty="0" smtClean="0">
                <a:solidFill>
                  <a:schemeClr val="bg1"/>
                </a:solidFill>
              </a:rPr>
              <a:t>разновидность разделительно-категорического</a:t>
            </a:r>
            <a:r>
              <a:rPr lang="ru-RU" dirty="0"/>
              <a:t> </a:t>
            </a:r>
            <a:r>
              <a:rPr lang="ru-RU" dirty="0" smtClean="0">
                <a:solidFill>
                  <a:schemeClr val="bg1"/>
                </a:solidFill>
              </a:rPr>
              <a:t>умозаключения (силлогизма), в которой </a:t>
            </a:r>
            <a:r>
              <a:rPr lang="ru-RU" dirty="0" smtClean="0">
                <a:solidFill>
                  <a:srgbClr val="00FF00"/>
                </a:solidFill>
              </a:rPr>
              <a:t>первая посылка </a:t>
            </a:r>
            <a:r>
              <a:rPr lang="ru-RU" dirty="0" smtClean="0"/>
              <a:t>– </a:t>
            </a:r>
            <a:r>
              <a:rPr lang="ru-RU" dirty="0" smtClean="0">
                <a:solidFill>
                  <a:srgbClr val="00FF00"/>
                </a:solidFill>
              </a:rPr>
              <a:t>соединительно-разделительное суждение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smtClean="0"/>
              <a:t>(т. е. суждение, утверждающее, </a:t>
            </a:r>
            <a:br>
              <a:rPr lang="ru-RU" dirty="0" smtClean="0"/>
            </a:br>
            <a:r>
              <a:rPr lang="ru-RU" dirty="0" smtClean="0"/>
              <a:t>что данному предмету присущ </a:t>
            </a:r>
            <a:r>
              <a:rPr lang="ru-RU" dirty="0" smtClean="0">
                <a:solidFill>
                  <a:srgbClr val="FF9933"/>
                </a:solidFill>
                <a:latin typeface="+mn-lt"/>
                <a:cs typeface="Times New Roman"/>
              </a:rPr>
              <a:t>какой</a:t>
            </a:r>
            <a:r>
              <a:rPr lang="ru-RU" dirty="0" smtClean="0">
                <a:solidFill>
                  <a:srgbClr val="FF9933"/>
                </a:solidFill>
                <a:latin typeface="Times New Roman"/>
                <a:cs typeface="Times New Roman"/>
              </a:rPr>
              <a:t>-</a:t>
            </a:r>
            <a:r>
              <a:rPr lang="ru-RU" dirty="0" smtClean="0">
                <a:solidFill>
                  <a:srgbClr val="FF9933"/>
                </a:solidFill>
                <a:latin typeface="+mn-lt"/>
                <a:cs typeface="Times New Roman"/>
              </a:rPr>
              <a:t>то</a:t>
            </a:r>
            <a:r>
              <a:rPr lang="ru-RU" dirty="0" smtClean="0">
                <a:solidFill>
                  <a:srgbClr val="FF9933"/>
                </a:solidFill>
                <a:latin typeface="Arial"/>
                <a:cs typeface="Arial"/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из признаков, </a:t>
            </a:r>
            <a:r>
              <a:rPr lang="ru-RU" dirty="0" smtClean="0"/>
              <a:t>перечисленных </a:t>
            </a:r>
            <a:br>
              <a:rPr lang="ru-RU" dirty="0" smtClean="0"/>
            </a:br>
            <a:r>
              <a:rPr lang="ru-RU" dirty="0" smtClean="0"/>
              <a:t>в предикате суждения),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</a:p>
          <a:p>
            <a:pPr algn="ctr"/>
            <a:r>
              <a:rPr lang="ru-RU" dirty="0" smtClean="0">
                <a:solidFill>
                  <a:srgbClr val="00FF00"/>
                </a:solidFill>
              </a:rPr>
              <a:t>вторая посылка </a:t>
            </a:r>
            <a:r>
              <a:rPr lang="ru-RU" dirty="0" smtClean="0"/>
              <a:t>– </a:t>
            </a:r>
            <a:r>
              <a:rPr lang="ru-RU" dirty="0" smtClean="0">
                <a:solidFill>
                  <a:srgbClr val="00FF00"/>
                </a:solidFill>
              </a:rPr>
              <a:t/>
            </a:r>
            <a:br>
              <a:rPr lang="ru-RU" dirty="0" smtClean="0">
                <a:solidFill>
                  <a:srgbClr val="00FF00"/>
                </a:solidFill>
              </a:rPr>
            </a:br>
            <a:r>
              <a:rPr lang="ru-RU" dirty="0" smtClean="0">
                <a:solidFill>
                  <a:srgbClr val="00FF00"/>
                </a:solidFill>
              </a:rPr>
              <a:t>категорическое суждение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r>
              <a:rPr lang="ru-RU" dirty="0" smtClean="0">
                <a:solidFill>
                  <a:srgbClr val="FF9933"/>
                </a:solidFill>
              </a:rPr>
              <a:t>отрицающее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один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из </a:t>
            </a:r>
            <a:r>
              <a:rPr lang="ru-RU" dirty="0" smtClean="0"/>
              <a:t>перечисленных </a:t>
            </a:r>
            <a:r>
              <a:rPr lang="ru-RU" dirty="0" smtClean="0">
                <a:solidFill>
                  <a:schemeClr val="bg1"/>
                </a:solidFill>
              </a:rPr>
              <a:t>признаков</a:t>
            </a: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,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а </a:t>
            </a:r>
            <a:r>
              <a:rPr lang="ru-RU" dirty="0">
                <a:solidFill>
                  <a:srgbClr val="00FF00"/>
                </a:solidFill>
              </a:rPr>
              <a:t>заключение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rgbClr val="FF9933"/>
                </a:solidFill>
              </a:rPr>
              <a:t>утверждает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на этом основании </a:t>
            </a:r>
            <a:br>
              <a:rPr lang="ru-RU" dirty="0" smtClean="0"/>
            </a:br>
            <a:r>
              <a:rPr lang="ru-RU" dirty="0" smtClean="0">
                <a:solidFill>
                  <a:schemeClr val="bg1"/>
                </a:solidFill>
                <a:latin typeface="+mn-lt"/>
              </a:rPr>
              <a:t>оставши</a:t>
            </a:r>
            <a:r>
              <a:rPr lang="ru-RU" dirty="0" smtClean="0">
                <a:solidFill>
                  <a:schemeClr val="bg1"/>
                </a:solidFill>
                <a:latin typeface="+mn-lt"/>
                <a:cs typeface="Times New Roman"/>
              </a:rPr>
              <a:t>е</a:t>
            </a:r>
            <a:r>
              <a:rPr lang="ru-RU" dirty="0" smtClean="0">
                <a:solidFill>
                  <a:schemeClr val="bg1"/>
                </a:solidFill>
                <a:latin typeface="+mn-lt"/>
              </a:rPr>
              <a:t>ся признак</a:t>
            </a:r>
            <a:r>
              <a:rPr lang="ru-RU" dirty="0" smtClean="0">
                <a:solidFill>
                  <a:schemeClr val="bg1"/>
                </a:solidFill>
                <a:latin typeface="+mn-lt"/>
                <a:cs typeface="Times New Roman"/>
              </a:rPr>
              <a:t>и</a:t>
            </a:r>
            <a:r>
              <a:rPr lang="ru-RU" dirty="0" smtClean="0">
                <a:solidFill>
                  <a:schemeClr val="bg1"/>
                </a:solidFill>
                <a:latin typeface="+mn-lt"/>
              </a:rPr>
              <a:t>.</a:t>
            </a: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Rectangle 2"/>
          <p:cNvSpPr>
            <a:spLocks noGrp="1" noChangeArrowheads="1"/>
          </p:cNvSpPr>
          <p:nvPr>
            <p:ph type="title"/>
          </p:nvPr>
        </p:nvSpPr>
        <p:spPr>
          <a:xfrm>
            <a:off x="108000" y="274638"/>
            <a:ext cx="89280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accent3"/>
                </a:solidFill>
              </a:rPr>
              <a:t>Разделительно-категорический силлогизм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en-US" sz="2800" b="1" dirty="0" smtClean="0">
                <a:solidFill>
                  <a:schemeClr val="accent3"/>
                </a:solidFill>
              </a:rPr>
              <a:t> Modus tollendo ponens</a:t>
            </a:r>
            <a:endParaRPr lang="ru-RU" sz="2800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128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128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12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000"/>
                                        <p:tgtEl>
                                          <p:spTgt spid="128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1280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1000"/>
                                        <p:tgtEl>
                                          <p:spTgt spid="128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10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20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16" grpId="0" animBg="1"/>
      <p:bldP spid="128016" grpId="1" animBg="1"/>
      <p:bldP spid="128002" grpId="0" animBg="1"/>
      <p:bldP spid="128003" grpId="0" animBg="1"/>
      <p:bldP spid="128004" grpId="0" animBg="1"/>
      <p:bldP spid="128006" grpId="0" animBg="1"/>
      <p:bldP spid="128007" grpId="0" animBg="1"/>
      <p:bldP spid="128007" grpId="1" animBg="1"/>
      <p:bldP spid="128008" grpId="0" animBg="1"/>
      <p:bldP spid="128009" grpId="0" animBg="1"/>
      <p:bldP spid="128010" grpId="0" animBg="1"/>
      <p:bldP spid="128011" grpId="0" animBg="1"/>
      <p:bldP spid="128012" grpId="0" animBg="1"/>
      <p:bldP spid="128014" grpId="0" animBg="1"/>
      <p:bldP spid="128015" grpId="0"/>
      <p:bldP spid="2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16" name="AutoShape 16"/>
          <p:cNvSpPr>
            <a:spLocks noChangeAspect="1" noChangeArrowheads="1"/>
          </p:cNvSpPr>
          <p:nvPr/>
        </p:nvSpPr>
        <p:spPr bwMode="auto">
          <a:xfrm>
            <a:off x="2736000" y="1800225"/>
            <a:ext cx="719138" cy="719138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или</a:t>
            </a:r>
            <a:endParaRPr lang="ru-RU" sz="1600" b="0" dirty="0"/>
          </a:p>
        </p:txBody>
      </p:sp>
      <p:sp>
        <p:nvSpPr>
          <p:cNvPr id="128002" name="AutoShape 2"/>
          <p:cNvSpPr>
            <a:spLocks noChangeArrowheads="1"/>
          </p:cNvSpPr>
          <p:nvPr/>
        </p:nvSpPr>
        <p:spPr bwMode="auto">
          <a:xfrm>
            <a:off x="1727200" y="4389438"/>
            <a:ext cx="1079500" cy="576262"/>
          </a:xfrm>
          <a:prstGeom prst="rightArrow">
            <a:avLst>
              <a:gd name="adj1" fmla="val 50000"/>
              <a:gd name="adj2" fmla="val 468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128003" name="AutoShape 3"/>
          <p:cNvSpPr>
            <a:spLocks noChangeArrowheads="1"/>
          </p:cNvSpPr>
          <p:nvPr/>
        </p:nvSpPr>
        <p:spPr bwMode="auto">
          <a:xfrm>
            <a:off x="1727200" y="2949575"/>
            <a:ext cx="1079500" cy="576263"/>
          </a:xfrm>
          <a:prstGeom prst="rightArrow">
            <a:avLst>
              <a:gd name="adj1" fmla="val 50000"/>
              <a:gd name="adj2" fmla="val 468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не есть</a:t>
            </a:r>
          </a:p>
        </p:txBody>
      </p:sp>
      <p:sp>
        <p:nvSpPr>
          <p:cNvPr id="128004" name="AutoShape 4"/>
          <p:cNvSpPr>
            <a:spLocks noChangeArrowheads="1"/>
          </p:cNvSpPr>
          <p:nvPr/>
        </p:nvSpPr>
        <p:spPr bwMode="auto">
          <a:xfrm>
            <a:off x="1116000" y="1870075"/>
            <a:ext cx="900113" cy="576263"/>
          </a:xfrm>
          <a:prstGeom prst="rightArrow">
            <a:avLst>
              <a:gd name="adj1" fmla="val 50000"/>
              <a:gd name="adj2" fmla="val 468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128006" name="Oval 6"/>
          <p:cNvSpPr>
            <a:spLocks noChangeAspect="1" noChangeArrowheads="1"/>
          </p:cNvSpPr>
          <p:nvPr/>
        </p:nvSpPr>
        <p:spPr bwMode="auto">
          <a:xfrm>
            <a:off x="396000" y="1798638"/>
            <a:ext cx="719137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8007" name="Oval 7"/>
          <p:cNvSpPr>
            <a:spLocks noChangeAspect="1" noChangeArrowheads="1"/>
          </p:cNvSpPr>
          <p:nvPr/>
        </p:nvSpPr>
        <p:spPr bwMode="auto">
          <a:xfrm>
            <a:off x="2016000" y="1798638"/>
            <a:ext cx="719137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P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28008" name="Oval 8"/>
          <p:cNvSpPr>
            <a:spLocks noChangeAspect="1" noChangeArrowheads="1"/>
          </p:cNvSpPr>
          <p:nvPr/>
        </p:nvSpPr>
        <p:spPr bwMode="auto">
          <a:xfrm>
            <a:off x="3456000" y="1798638"/>
            <a:ext cx="719138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6600"/>
                </a:solidFill>
              </a:rPr>
              <a:t>Q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128009" name="Oval 9"/>
          <p:cNvSpPr>
            <a:spLocks noChangeAspect="1" noChangeArrowheads="1"/>
          </p:cNvSpPr>
          <p:nvPr/>
        </p:nvSpPr>
        <p:spPr bwMode="auto">
          <a:xfrm>
            <a:off x="1042988" y="2878138"/>
            <a:ext cx="719137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8010" name="Oval 10"/>
          <p:cNvSpPr>
            <a:spLocks noChangeAspect="1" noChangeArrowheads="1"/>
          </p:cNvSpPr>
          <p:nvPr/>
        </p:nvSpPr>
        <p:spPr bwMode="auto">
          <a:xfrm>
            <a:off x="2806700" y="2878138"/>
            <a:ext cx="719138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P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28011" name="Oval 11"/>
          <p:cNvSpPr>
            <a:spLocks noChangeAspect="1" noChangeArrowheads="1"/>
          </p:cNvSpPr>
          <p:nvPr/>
        </p:nvSpPr>
        <p:spPr bwMode="auto">
          <a:xfrm>
            <a:off x="1042988" y="4318000"/>
            <a:ext cx="719137" cy="7191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8012" name="Oval 12"/>
          <p:cNvSpPr>
            <a:spLocks noChangeAspect="1" noChangeArrowheads="1"/>
          </p:cNvSpPr>
          <p:nvPr/>
        </p:nvSpPr>
        <p:spPr bwMode="auto">
          <a:xfrm>
            <a:off x="2806700" y="4318000"/>
            <a:ext cx="719138" cy="7191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6600"/>
                </a:solidFill>
              </a:rPr>
              <a:t>Q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128014" name="Rectangle 14"/>
          <p:cNvSpPr>
            <a:spLocks noChangeArrowheads="1"/>
          </p:cNvSpPr>
          <p:nvPr/>
        </p:nvSpPr>
        <p:spPr bwMode="auto">
          <a:xfrm>
            <a:off x="431800" y="3957638"/>
            <a:ext cx="3706813" cy="714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860000" y="1800000"/>
            <a:ext cx="3960000" cy="720000"/>
          </a:xfrm>
          <a:prstGeom prst="roundRect">
            <a:avLst/>
          </a:prstGeom>
          <a:solidFill>
            <a:schemeClr val="accent1"/>
          </a:solidFill>
          <a:ln w="9525">
            <a:solidFill>
              <a:schemeClr val="tx1"/>
            </a:solidFill>
          </a:ln>
        </p:spPr>
        <p:txBody>
          <a:bodyPr wrap="none" rtlCol="0" anchor="ctr" anchorCtr="0">
            <a:noAutofit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Кораллы у Клары украли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Карл</a:t>
            </a:r>
            <a:r>
              <a:rPr lang="ru-RU" dirty="0" smtClean="0">
                <a:solidFill>
                  <a:srgbClr val="0000FF"/>
                </a:solidFill>
              </a:rPr>
              <a:t> или </a:t>
            </a:r>
            <a:r>
              <a:rPr lang="ru-RU" dirty="0" smtClean="0">
                <a:solidFill>
                  <a:srgbClr val="006600"/>
                </a:solidFill>
              </a:rPr>
              <a:t>Карлсон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60000" y="2880000"/>
            <a:ext cx="3960000" cy="720000"/>
          </a:xfrm>
          <a:prstGeom prst="roundRect">
            <a:avLst/>
          </a:prstGeom>
          <a:solidFill>
            <a:schemeClr val="accent1"/>
          </a:solidFill>
          <a:ln w="9525">
            <a:solidFill>
              <a:schemeClr val="tx1"/>
            </a:solidFill>
          </a:ln>
        </p:spPr>
        <p:txBody>
          <a:bodyPr wrap="none" rtlCol="0" anchor="ctr" anchorCtr="0">
            <a:no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Карл</a:t>
            </a:r>
            <a:r>
              <a:rPr lang="ru-RU" dirty="0" smtClean="0">
                <a:solidFill>
                  <a:srgbClr val="0000FF"/>
                </a:solidFill>
              </a:rPr>
              <a:t> кораллы у Клары не крал.</a:t>
            </a:r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4860000" y="3960000"/>
            <a:ext cx="3960000" cy="714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860000" y="4320000"/>
            <a:ext cx="3960000" cy="720000"/>
          </a:xfrm>
          <a:prstGeom prst="roundRect">
            <a:avLst/>
          </a:prstGeom>
          <a:solidFill>
            <a:schemeClr val="accent1"/>
          </a:solidFill>
          <a:ln w="9525">
            <a:solidFill>
              <a:schemeClr val="tx1"/>
            </a:solidFill>
          </a:ln>
        </p:spPr>
        <p:txBody>
          <a:bodyPr wrap="none" rtlCol="0" anchor="ctr" anchorCtr="0">
            <a:noAutofit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Кораллы у Клары украл </a:t>
            </a:r>
            <a:r>
              <a:rPr lang="ru-RU" dirty="0" smtClean="0">
                <a:solidFill>
                  <a:srgbClr val="006600"/>
                </a:solidFill>
              </a:rPr>
              <a:t>Карлсон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25" name="Rectangle 2"/>
          <p:cNvSpPr>
            <a:spLocks noGrp="1" noChangeArrowheads="1"/>
          </p:cNvSpPr>
          <p:nvPr>
            <p:ph type="title"/>
          </p:nvPr>
        </p:nvSpPr>
        <p:spPr>
          <a:xfrm>
            <a:off x="108000" y="274638"/>
            <a:ext cx="89280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accent3"/>
                </a:solidFill>
              </a:rPr>
              <a:t>Разделительно-категорический силлогизм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en-US" sz="2800" b="1" dirty="0" smtClean="0">
                <a:solidFill>
                  <a:schemeClr val="accent3"/>
                </a:solidFill>
              </a:rPr>
              <a:t> Modus tollendo ponens</a:t>
            </a:r>
            <a:endParaRPr lang="ru-RU" sz="2800" b="1" dirty="0">
              <a:solidFill>
                <a:schemeClr val="accent3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6000" y="5184000"/>
            <a:ext cx="4392000" cy="1548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 algn="ctr">
              <a:lnSpc>
                <a:spcPct val="95000"/>
              </a:lnSpc>
            </a:pPr>
            <a:r>
              <a:rPr lang="ru-RU" sz="1600" dirty="0" smtClean="0">
                <a:solidFill>
                  <a:srgbClr val="00FF00"/>
                </a:solidFill>
              </a:rPr>
              <a:t>Истинность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FF"/>
                </a:solidFill>
              </a:rPr>
              <a:t>отрицательной</a:t>
            </a:r>
            <a:r>
              <a:rPr lang="ru-RU" sz="1600" dirty="0" smtClean="0"/>
              <a:t> категорической посылки является </a:t>
            </a:r>
            <a:r>
              <a:rPr lang="ru-RU" sz="1600" dirty="0" smtClean="0">
                <a:solidFill>
                  <a:srgbClr val="00FF00"/>
                </a:solidFill>
              </a:rPr>
              <a:t>достаточным основанием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FF"/>
                </a:solidFill>
              </a:rPr>
              <a:t>утвердительного</a:t>
            </a:r>
            <a:r>
              <a:rPr lang="ru-RU" sz="1600" dirty="0" smtClean="0"/>
              <a:t> вывода лишь при условии, что в разделительной посылке </a:t>
            </a:r>
            <a:r>
              <a:rPr lang="ru-RU" sz="1600" dirty="0" smtClean="0">
                <a:solidFill>
                  <a:srgbClr val="FFFF00"/>
                </a:solidFill>
              </a:rPr>
              <a:t>перечислены</a:t>
            </a:r>
            <a:r>
              <a:rPr lang="ru-RU" sz="1600" dirty="0" smtClean="0"/>
              <a:t> </a:t>
            </a:r>
            <a:r>
              <a:rPr lang="ru-RU" sz="1600" u="sng" dirty="0" smtClean="0">
                <a:solidFill>
                  <a:srgbClr val="00FF00"/>
                </a:solidFill>
              </a:rPr>
              <a:t>все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FF00"/>
                </a:solidFill>
              </a:rPr>
              <a:t>альтернативы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4" name="TextBox 23"/>
          <p:cNvSpPr txBox="1"/>
          <p:nvPr/>
        </p:nvSpPr>
        <p:spPr>
          <a:xfrm>
            <a:off x="4608000" y="5184000"/>
            <a:ext cx="4464000" cy="1548000"/>
          </a:xfrm>
          <a:prstGeom prst="rect">
            <a:avLst/>
          </a:prstGeom>
          <a:noFill/>
        </p:spPr>
        <p:txBody>
          <a:bodyPr wrap="square" lIns="72000" rIns="72000" rtlCol="0" anchor="ctr" anchorCtr="1">
            <a:noAutofit/>
          </a:bodyPr>
          <a:lstStyle/>
          <a:p>
            <a:r>
              <a:rPr lang="ru-RU" sz="1600" dirty="0" smtClean="0">
                <a:solidFill>
                  <a:schemeClr val="accent3"/>
                </a:solidFill>
              </a:rPr>
              <a:t>Это рассуждение будет правильным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лишь в том случае, если есть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веские основания исключить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из списка подозреваемых </a:t>
            </a:r>
            <a:r>
              <a:rPr lang="ru-RU" sz="1600" dirty="0" smtClean="0">
                <a:solidFill>
                  <a:schemeClr val="accent3"/>
                </a:solidFill>
              </a:rPr>
              <a:t/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всех, кроме Карла и Карлсона.</a:t>
            </a:r>
            <a:endParaRPr lang="ru-RU" sz="16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128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128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12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000"/>
                                        <p:tgtEl>
                                          <p:spTgt spid="128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1280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1000"/>
                                        <p:tgtEl>
                                          <p:spTgt spid="128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4" dur="10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16" grpId="0" animBg="1"/>
      <p:bldP spid="128016" grpId="1" animBg="1"/>
      <p:bldP spid="128002" grpId="0" animBg="1"/>
      <p:bldP spid="128003" grpId="0" animBg="1"/>
      <p:bldP spid="128004" grpId="0" animBg="1"/>
      <p:bldP spid="128006" grpId="0" animBg="1"/>
      <p:bldP spid="128007" grpId="0" animBg="1"/>
      <p:bldP spid="128007" grpId="1" animBg="1"/>
      <p:bldP spid="128008" grpId="0" animBg="1"/>
      <p:bldP spid="128009" grpId="0" animBg="1"/>
      <p:bldP spid="128010" grpId="0" animBg="1"/>
      <p:bldP spid="128011" grpId="0" animBg="1"/>
      <p:bldP spid="128012" grpId="0" animBg="1"/>
      <p:bldP spid="128014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7" name="Text Box 5"/>
          <p:cNvSpPr txBox="1">
            <a:spLocks noChangeArrowheads="1"/>
          </p:cNvSpPr>
          <p:nvPr/>
        </p:nvSpPr>
        <p:spPr bwMode="auto">
          <a:xfrm>
            <a:off x="180000" y="1584000"/>
            <a:ext cx="4320000" cy="1188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Условный силлогизм </a:t>
            </a:r>
            <a:r>
              <a:rPr lang="ru-RU" sz="1600" dirty="0" smtClean="0"/>
              <a:t>– </a:t>
            </a:r>
            <a:br>
              <a:rPr lang="ru-RU" sz="1600" dirty="0" smtClean="0"/>
            </a:br>
            <a:r>
              <a:rPr lang="ru-RU" sz="1600" dirty="0" smtClean="0"/>
              <a:t>силлогизм, в котором по крайней мере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одна</a:t>
            </a:r>
            <a:r>
              <a:rPr lang="ru-RU" sz="1600" dirty="0" smtClean="0"/>
              <a:t> из двух посылок является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условным</a:t>
            </a:r>
            <a:r>
              <a:rPr lang="ru-RU" sz="1600" dirty="0" smtClean="0"/>
              <a:t> суждением.</a:t>
            </a:r>
            <a:endParaRPr lang="ru-RU" sz="1600" dirty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736000" y="2952000"/>
            <a:ext cx="3024000" cy="223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Условно-категорический </a:t>
            </a:r>
            <a:br>
              <a:rPr lang="ru-RU" dirty="0" smtClean="0">
                <a:solidFill>
                  <a:srgbClr val="FFFF00"/>
                </a:solidFill>
                <a:cs typeface="Arial" charset="0"/>
              </a:rPr>
            </a:br>
            <a:r>
              <a:rPr lang="ru-RU" dirty="0" smtClean="0">
                <a:solidFill>
                  <a:srgbClr val="FFFF00"/>
                </a:solidFill>
                <a:cs typeface="Arial" charset="0"/>
              </a:rPr>
              <a:t>силлогизм </a:t>
            </a:r>
            <a:r>
              <a:rPr lang="ru-RU" sz="1600" dirty="0" smtClean="0"/>
              <a:t>– </a:t>
            </a:r>
            <a:br>
              <a:rPr lang="ru-RU" sz="1600" dirty="0" smtClean="0"/>
            </a:br>
            <a:r>
              <a:rPr lang="ru-RU" sz="1600" dirty="0" smtClean="0"/>
              <a:t>силлогизм, в котором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FF"/>
                </a:solidFill>
              </a:rPr>
              <a:t>б</a:t>
            </a:r>
            <a:r>
              <a:rPr lang="en-GB" sz="1600" dirty="0" smtClean="0">
                <a:solidFill>
                  <a:srgbClr val="00FFFF"/>
                </a:solidFill>
              </a:rPr>
              <a:t>ó</a:t>
            </a:r>
            <a:r>
              <a:rPr lang="ru-RU" sz="1600" dirty="0" smtClean="0">
                <a:solidFill>
                  <a:srgbClr val="00FFFF"/>
                </a:solidFill>
              </a:rPr>
              <a:t>льшая </a:t>
            </a:r>
            <a:r>
              <a:rPr lang="ru-RU" sz="1600" dirty="0" smtClean="0"/>
              <a:t>посылка является </a:t>
            </a:r>
            <a:r>
              <a:rPr lang="ru-RU" sz="1600" dirty="0" smtClean="0">
                <a:solidFill>
                  <a:srgbClr val="00FF00"/>
                </a:solidFill>
              </a:rPr>
              <a:t>невыделяющим</a:t>
            </a:r>
            <a:r>
              <a:rPr lang="ru-RU" sz="1600" dirty="0" smtClean="0"/>
              <a:t> условным, а </a:t>
            </a:r>
            <a:r>
              <a:rPr lang="ru-RU" sz="1600" dirty="0" smtClean="0">
                <a:solidFill>
                  <a:srgbClr val="00FFFF"/>
                </a:solidFill>
              </a:rPr>
              <a:t>меньшая</a:t>
            </a:r>
            <a:r>
              <a:rPr lang="ru-RU" sz="1600" dirty="0" smtClean="0"/>
              <a:t> – </a:t>
            </a:r>
            <a:r>
              <a:rPr lang="ru-RU" sz="1600" dirty="0" smtClean="0">
                <a:solidFill>
                  <a:srgbClr val="00FF00"/>
                </a:solidFill>
              </a:rPr>
              <a:t>категорическим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суждением.</a:t>
            </a:r>
            <a:endParaRPr lang="ru-RU" sz="1600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80000" y="2952000"/>
            <a:ext cx="2376000" cy="223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Чисто условный силлогизм </a:t>
            </a:r>
            <a:r>
              <a:rPr lang="ru-RU" sz="1600" dirty="0" smtClean="0"/>
              <a:t>– </a:t>
            </a:r>
            <a:br>
              <a:rPr lang="ru-RU" sz="1600" dirty="0" smtClean="0"/>
            </a:br>
            <a:r>
              <a:rPr lang="ru-RU" sz="1600" dirty="0" smtClean="0"/>
              <a:t>силлогизм, </a:t>
            </a:r>
            <a:br>
              <a:rPr lang="ru-RU" sz="1600" dirty="0" smtClean="0"/>
            </a:br>
            <a:r>
              <a:rPr lang="ru-RU" sz="1600" dirty="0" smtClean="0"/>
              <a:t>в котором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обе</a:t>
            </a:r>
            <a:r>
              <a:rPr lang="ru-RU" sz="1600" dirty="0" smtClean="0"/>
              <a:t> посылки </a:t>
            </a:r>
            <a:br>
              <a:rPr lang="ru-RU" sz="1600" dirty="0" smtClean="0"/>
            </a:br>
            <a:r>
              <a:rPr lang="ru-RU" sz="1600" dirty="0" smtClean="0"/>
              <a:t>и вывод являются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условными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суждениями.</a:t>
            </a:r>
            <a:endParaRPr lang="ru-RU" sz="1600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940000" y="2952000"/>
            <a:ext cx="3024000" cy="223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Эквивалентно-категорический силлогизм </a:t>
            </a:r>
            <a:r>
              <a:rPr lang="ru-RU" sz="1600" dirty="0" smtClean="0"/>
              <a:t>– </a:t>
            </a:r>
            <a:br>
              <a:rPr lang="ru-RU" sz="1600" dirty="0" smtClean="0"/>
            </a:br>
            <a:r>
              <a:rPr lang="ru-RU" sz="1600" dirty="0" smtClean="0"/>
              <a:t>силлогизм, в котором </a:t>
            </a:r>
            <a:r>
              <a:rPr lang="ru-RU" sz="1600" dirty="0" smtClean="0">
                <a:solidFill>
                  <a:srgbClr val="00FFFF"/>
                </a:solidFill>
              </a:rPr>
              <a:t>б</a:t>
            </a:r>
            <a:r>
              <a:rPr lang="en-GB" sz="1600" dirty="0" smtClean="0">
                <a:solidFill>
                  <a:srgbClr val="00FFFF"/>
                </a:solidFill>
              </a:rPr>
              <a:t>ó</a:t>
            </a:r>
            <a:r>
              <a:rPr lang="ru-RU" sz="1600" dirty="0" smtClean="0">
                <a:solidFill>
                  <a:srgbClr val="00FFFF"/>
                </a:solidFill>
              </a:rPr>
              <a:t>льшая посылка </a:t>
            </a:r>
            <a:r>
              <a:rPr lang="ru-RU" sz="1600" dirty="0" smtClean="0"/>
              <a:t>является </a:t>
            </a:r>
            <a:r>
              <a:rPr lang="ru-RU" sz="1600" dirty="0" smtClean="0">
                <a:solidFill>
                  <a:srgbClr val="00FF00"/>
                </a:solidFill>
              </a:rPr>
              <a:t>выделяющим</a:t>
            </a:r>
            <a:r>
              <a:rPr lang="ru-RU" sz="1600" dirty="0" smtClean="0"/>
              <a:t> условным, </a:t>
            </a:r>
            <a:br>
              <a:rPr lang="ru-RU" sz="1600" dirty="0" smtClean="0"/>
            </a:br>
            <a:r>
              <a:rPr lang="ru-RU" sz="1600" dirty="0" smtClean="0"/>
              <a:t>а </a:t>
            </a:r>
            <a:r>
              <a:rPr lang="ru-RU" sz="1600" dirty="0" smtClean="0">
                <a:solidFill>
                  <a:srgbClr val="00FFFF"/>
                </a:solidFill>
              </a:rPr>
              <a:t>меньшая</a:t>
            </a:r>
            <a:r>
              <a:rPr lang="ru-RU" sz="1600" dirty="0" smtClean="0"/>
              <a:t> – </a:t>
            </a:r>
            <a:r>
              <a:rPr lang="ru-RU" sz="1600" dirty="0" smtClean="0">
                <a:solidFill>
                  <a:srgbClr val="00FF00"/>
                </a:solidFill>
              </a:rPr>
              <a:t>категорическим</a:t>
            </a:r>
            <a:r>
              <a:rPr lang="ru-RU" sz="1600" dirty="0" smtClean="0"/>
              <a:t> суждением.</a:t>
            </a:r>
            <a:endParaRPr lang="ru-RU" sz="1600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644000" y="1584000"/>
            <a:ext cx="4320000" cy="1188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Условное суждение</a:t>
            </a:r>
            <a:r>
              <a:rPr lang="ru-RU" sz="1600" dirty="0" smtClean="0">
                <a:cs typeface="Arial" charset="0"/>
              </a:rPr>
              <a:t> </a:t>
            </a:r>
            <a:r>
              <a:rPr lang="ru-RU" sz="1600" dirty="0" smtClean="0"/>
              <a:t>– </a:t>
            </a:r>
            <a:br>
              <a:rPr lang="ru-RU" sz="1600" dirty="0" smtClean="0"/>
            </a:br>
            <a:r>
              <a:rPr lang="ru-RU" sz="1600" dirty="0" smtClean="0"/>
              <a:t>суждение, в котором отображается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зависимость того или иного явления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от каких-либо условий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80000" y="5364000"/>
            <a:ext cx="4392000" cy="129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0" rIns="0" anchor="ctr" anchorCtr="1"/>
          <a:lstStyle/>
          <a:p>
            <a:pPr algn="ctr">
              <a:lnSpc>
                <a:spcPct val="95000"/>
              </a:lnSpc>
            </a:pPr>
            <a:r>
              <a:rPr lang="ru-RU" dirty="0" smtClean="0">
                <a:solidFill>
                  <a:srgbClr val="FFFF00"/>
                </a:solidFill>
              </a:rPr>
              <a:t>Невыделяющее условное суждение</a:t>
            </a:r>
            <a:r>
              <a:rPr lang="ru-RU" sz="1600" dirty="0" smtClean="0"/>
              <a:t> –</a:t>
            </a:r>
            <a:br>
              <a:rPr lang="ru-RU" sz="1600" dirty="0" smtClean="0"/>
            </a:br>
            <a:r>
              <a:rPr lang="ru-RU" sz="1600" dirty="0" smtClean="0"/>
              <a:t>условное суждение, истинность </a:t>
            </a:r>
            <a:r>
              <a:rPr lang="ru-RU" sz="1600" dirty="0" smtClean="0">
                <a:solidFill>
                  <a:srgbClr val="00FFFF"/>
                </a:solidFill>
              </a:rPr>
              <a:t>основания</a:t>
            </a:r>
            <a:r>
              <a:rPr lang="ru-RU" sz="1600" dirty="0" smtClean="0"/>
              <a:t> которого является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достаточным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r>
              <a:rPr lang="ru-RU" sz="1600" dirty="0" smtClean="0"/>
              <a:t>но</a:t>
            </a:r>
            <a:r>
              <a:rPr lang="ru-RU" sz="1600" dirty="0" smtClean="0">
                <a:solidFill>
                  <a:srgbClr val="00FF00"/>
                </a:solidFill>
              </a:rPr>
              <a:t> не необходимым условием</a:t>
            </a:r>
            <a:r>
              <a:rPr lang="ru-RU" sz="1600" dirty="0" smtClean="0"/>
              <a:t> истинности </a:t>
            </a:r>
            <a:r>
              <a:rPr lang="ru-RU" sz="1600" dirty="0" smtClean="0">
                <a:solidFill>
                  <a:srgbClr val="00FFFF"/>
                </a:solidFill>
              </a:rPr>
              <a:t>следствия</a:t>
            </a:r>
            <a:r>
              <a:rPr lang="ru-RU" sz="1600" dirty="0" smtClean="0"/>
              <a:t>. </a:t>
            </a:r>
            <a:endParaRPr lang="ru-RU" sz="1600" dirty="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752000" y="5364000"/>
            <a:ext cx="4212000" cy="129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>
              <a:lnSpc>
                <a:spcPct val="95000"/>
              </a:lnSpc>
            </a:pPr>
            <a:r>
              <a:rPr lang="ru-RU" dirty="0" smtClean="0">
                <a:solidFill>
                  <a:srgbClr val="FFFF00"/>
                </a:solidFill>
              </a:rPr>
              <a:t>Выделяющее условное суждение</a:t>
            </a:r>
            <a:r>
              <a:rPr lang="ru-RU" sz="1600" dirty="0" smtClean="0"/>
              <a:t> – </a:t>
            </a:r>
            <a:r>
              <a:rPr lang="ru-RU" sz="1600" dirty="0" smtClean="0">
                <a:solidFill>
                  <a:srgbClr val="FFFF00"/>
                </a:solidFill>
              </a:rPr>
              <a:t/>
            </a:r>
            <a:br>
              <a:rPr lang="ru-RU" sz="1600" dirty="0" smtClean="0">
                <a:solidFill>
                  <a:srgbClr val="FFFF00"/>
                </a:solidFill>
              </a:rPr>
            </a:br>
            <a:r>
              <a:rPr lang="ru-RU" sz="1600" dirty="0" smtClean="0"/>
              <a:t>условное суждение, истинность </a:t>
            </a:r>
            <a:r>
              <a:rPr lang="ru-RU" sz="1600" dirty="0" smtClean="0">
                <a:solidFill>
                  <a:srgbClr val="00FFFF"/>
                </a:solidFill>
              </a:rPr>
              <a:t>основания</a:t>
            </a:r>
            <a:r>
              <a:rPr lang="ru-RU" sz="1600" dirty="0" smtClean="0"/>
              <a:t> которого является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необходимым и достаточным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условием</a:t>
            </a:r>
            <a:r>
              <a:rPr lang="ru-RU" sz="1600" dirty="0" smtClean="0"/>
              <a:t> истинности </a:t>
            </a:r>
            <a:r>
              <a:rPr lang="ru-RU" sz="1600" dirty="0" smtClean="0">
                <a:solidFill>
                  <a:srgbClr val="00FFFF"/>
                </a:solidFill>
              </a:rPr>
              <a:t>следствия</a:t>
            </a:r>
            <a:r>
              <a:rPr lang="ru-RU" sz="1600" dirty="0" smtClean="0"/>
              <a:t>. </a:t>
            </a:r>
            <a:endParaRPr lang="ru-RU" sz="1600" dirty="0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FFFF00"/>
                </a:solidFill>
              </a:rPr>
              <a:t>Условные силлогизмы</a:t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Понятие условного силлогизма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397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FFFF00"/>
                </a:solidFill>
              </a:rPr>
              <a:t>Условно-разделительные силлогизмы</a:t>
            </a:r>
            <a:endParaRPr lang="ru-RU" sz="2800" b="1" dirty="0" smtClean="0">
              <a:solidFill>
                <a:srgbClr val="FFFF00"/>
              </a:solidFill>
            </a:endParaRPr>
          </a:p>
        </p:txBody>
      </p:sp>
      <p:sp>
        <p:nvSpPr>
          <p:cNvPr id="443397" name="Text Box 5"/>
          <p:cNvSpPr txBox="1">
            <a:spLocks noChangeArrowheads="1"/>
          </p:cNvSpPr>
          <p:nvPr/>
        </p:nvSpPr>
        <p:spPr bwMode="auto">
          <a:xfrm>
            <a:off x="540000" y="1440000"/>
            <a:ext cx="8064000" cy="169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Условно-разделительный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(</a:t>
            </a:r>
            <a:r>
              <a:rPr lang="ru-RU" sz="2000" dirty="0">
                <a:solidFill>
                  <a:srgbClr val="FFFF00"/>
                </a:solidFill>
                <a:cs typeface="Arial" charset="0"/>
              </a:rPr>
              <a:t>лемматический) силлогизм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силлогизм, в котором первые посылки </a:t>
            </a:r>
            <a:r>
              <a:rPr lang="ru-RU" dirty="0" smtClean="0"/>
              <a:t>являются </a:t>
            </a:r>
            <a:r>
              <a:rPr lang="ru-RU" dirty="0">
                <a:solidFill>
                  <a:srgbClr val="00FFFF"/>
                </a:solidFill>
              </a:rPr>
              <a:t>условными</a:t>
            </a:r>
            <a:r>
              <a:rPr lang="ru-RU" dirty="0"/>
              <a:t>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а </a:t>
            </a:r>
            <a:r>
              <a:rPr lang="ru-RU" dirty="0"/>
              <a:t>последняя – </a:t>
            </a:r>
            <a:r>
              <a:rPr lang="ru-RU" dirty="0" smtClean="0">
                <a:solidFill>
                  <a:srgbClr val="00FFFF"/>
                </a:solidFill>
              </a:rPr>
              <a:t>разделительным</a:t>
            </a:r>
            <a:r>
              <a:rPr lang="ru-RU" dirty="0" smtClean="0"/>
              <a:t> суждением, причём </a:t>
            </a:r>
            <a:br>
              <a:rPr lang="ru-RU" dirty="0" smtClean="0"/>
            </a:br>
            <a:r>
              <a:rPr lang="ru-RU" dirty="0" smtClean="0"/>
              <a:t> в разделительной посылке представляются в виде альтернативы либо основания, либо следствия условных посылок.</a:t>
            </a:r>
            <a:endParaRPr lang="ru-RU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28788" y="3312000"/>
            <a:ext cx="5686425" cy="432000"/>
          </a:xfrm>
          <a:prstGeom prst="round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Правила условно-разделительного силлогизма</a:t>
            </a: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251520" y="3816000"/>
            <a:ext cx="8640960" cy="2880000"/>
          </a:xfrm>
        </p:spPr>
        <p:txBody>
          <a:bodyPr anchor="ctr" anchorCtr="0"/>
          <a:lstStyle/>
          <a:p>
            <a:pPr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В условно-разделительном силлогизме </a:t>
            </a:r>
            <a:r>
              <a:rPr lang="ru-RU" sz="1800" b="1" dirty="0" smtClean="0">
                <a:solidFill>
                  <a:srgbClr val="00FF00"/>
                </a:solidFill>
              </a:rPr>
              <a:t>можно</a:t>
            </a:r>
            <a:r>
              <a:rPr lang="ru-RU" sz="1800" b="1" dirty="0" smtClean="0">
                <a:solidFill>
                  <a:schemeClr val="accent3"/>
                </a:solidFill>
              </a:rPr>
              <a:t> умозаключать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rgbClr val="00FF00"/>
                </a:solidFill>
              </a:rPr>
              <a:t>от утверждения основания к утверждению следствия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(</a:t>
            </a:r>
            <a:r>
              <a:rPr lang="en-US" sz="1800" b="1" dirty="0" smtClean="0">
                <a:solidFill>
                  <a:srgbClr val="00FFFF"/>
                </a:solidFill>
              </a:rPr>
              <a:t>modus ponens</a:t>
            </a:r>
            <a:r>
              <a:rPr lang="ru-RU" sz="1800" b="1" dirty="0" smtClean="0">
                <a:solidFill>
                  <a:srgbClr val="00FFFF"/>
                </a:solidFill>
              </a:rPr>
              <a:t>)</a:t>
            </a:r>
            <a:r>
              <a:rPr lang="ru-RU" sz="1800" b="1" dirty="0" smtClean="0">
                <a:solidFill>
                  <a:schemeClr val="accent3"/>
                </a:solidFill>
              </a:rPr>
              <a:t> или </a:t>
            </a:r>
            <a:r>
              <a:rPr lang="ru-RU" sz="1800" b="1" dirty="0" smtClean="0">
                <a:solidFill>
                  <a:srgbClr val="00FF00"/>
                </a:solidFill>
              </a:rPr>
              <a:t>от отрицания следствия к отрицанию основания</a:t>
            </a:r>
            <a:r>
              <a:rPr lang="en-US" sz="1800" b="1" dirty="0" smtClean="0">
                <a:solidFill>
                  <a:srgbClr val="00FF00"/>
                </a:solidFill>
              </a:rPr>
              <a:t> </a:t>
            </a:r>
            <a:r>
              <a:rPr lang="en-US" sz="1800" b="1" dirty="0" smtClean="0">
                <a:solidFill>
                  <a:srgbClr val="00FFFF"/>
                </a:solidFill>
              </a:rPr>
              <a:t>(modus tollens)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но </a:t>
            </a:r>
            <a:r>
              <a:rPr lang="ru-RU" sz="1800" b="1" dirty="0" smtClean="0">
                <a:solidFill>
                  <a:srgbClr val="FF66FF"/>
                </a:solidFill>
              </a:rPr>
              <a:t>нельзя</a:t>
            </a:r>
            <a:r>
              <a:rPr lang="ru-RU" sz="1800" b="1" dirty="0" smtClean="0">
                <a:solidFill>
                  <a:schemeClr val="accent3"/>
                </a:solidFill>
              </a:rPr>
              <a:t> умозаключать </a:t>
            </a:r>
            <a:r>
              <a:rPr lang="ru-RU" sz="1800" b="1" dirty="0" smtClean="0">
                <a:solidFill>
                  <a:srgbClr val="FF66FF"/>
                </a:solidFill>
              </a:rPr>
              <a:t>от отрицания основания к отрицанию следствия </a:t>
            </a:r>
            <a:r>
              <a:rPr lang="ru-RU" sz="1800" b="1" dirty="0" smtClean="0">
                <a:solidFill>
                  <a:srgbClr val="FF9933"/>
                </a:solidFill>
              </a:rPr>
              <a:t>(ошибка инверсии)</a:t>
            </a:r>
            <a:r>
              <a:rPr lang="ru-RU" sz="1800" b="1" dirty="0" smtClean="0">
                <a:solidFill>
                  <a:schemeClr val="accent3"/>
                </a:solidFill>
              </a:rPr>
              <a:t> или </a:t>
            </a:r>
            <a:r>
              <a:rPr lang="ru-RU" sz="1800" b="1" dirty="0" smtClean="0">
                <a:solidFill>
                  <a:srgbClr val="FF66FF"/>
                </a:solidFill>
              </a:rPr>
              <a:t>от утверждения следствия </a:t>
            </a:r>
            <a:br>
              <a:rPr lang="ru-RU" sz="1800" b="1" dirty="0" smtClean="0">
                <a:solidFill>
                  <a:srgbClr val="FF66FF"/>
                </a:solidFill>
              </a:rPr>
            </a:br>
            <a:r>
              <a:rPr lang="ru-RU" sz="1800" b="1" dirty="0" smtClean="0">
                <a:solidFill>
                  <a:srgbClr val="FF66FF"/>
                </a:solidFill>
              </a:rPr>
              <a:t>к утверждению основания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33"/>
                </a:solidFill>
              </a:rPr>
              <a:t>(ошибка конверсии)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Совокупность признаков, перечисленных в предикате разделительной посылки, должна исчерпывать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u="sng" dirty="0" smtClean="0">
                <a:solidFill>
                  <a:srgbClr val="00FFFF"/>
                </a:solidFill>
              </a:rPr>
              <a:t>все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альтернативы.</a:t>
            </a:r>
          </a:p>
          <a:p>
            <a:pPr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В разделительной посылке разделительный союз употребляется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в </a:t>
            </a:r>
            <a:r>
              <a:rPr lang="ru-RU" sz="1800" b="1" u="sng" dirty="0" smtClean="0">
                <a:solidFill>
                  <a:srgbClr val="00FFFF"/>
                </a:solidFill>
              </a:rPr>
              <a:t>чисто</a:t>
            </a:r>
            <a:r>
              <a:rPr lang="ru-RU" sz="1800" b="1" dirty="0" smtClean="0">
                <a:solidFill>
                  <a:schemeClr val="accent3"/>
                </a:solidFill>
              </a:rPr>
              <a:t> разделительном значении </a:t>
            </a:r>
            <a:r>
              <a:rPr lang="ru-RU" sz="1800" b="1" dirty="0" smtClean="0">
                <a:solidFill>
                  <a:srgbClr val="00FF00"/>
                </a:solidFill>
              </a:rPr>
              <a:t>(либо... либо)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397" grpId="0" animBg="1"/>
      <p:bldP spid="6" grpId="0" animBg="1"/>
      <p:bldP spid="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0"/>
          <p:cNvSpPr>
            <a:spLocks noChangeArrowheads="1"/>
          </p:cNvSpPr>
          <p:nvPr/>
        </p:nvSpPr>
        <p:spPr bwMode="auto">
          <a:xfrm>
            <a:off x="1872000" y="720725"/>
            <a:ext cx="5400000" cy="719138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>
                <a:solidFill>
                  <a:srgbClr val="FF0000"/>
                </a:solidFill>
              </a:rPr>
              <a:t>Условно-разделительные силлогизмы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3" name="AutoShape 11"/>
          <p:cNvSpPr>
            <a:spLocks noChangeArrowheads="1"/>
          </p:cNvSpPr>
          <p:nvPr/>
        </p:nvSpPr>
        <p:spPr bwMode="auto">
          <a:xfrm>
            <a:off x="71438" y="2160588"/>
            <a:ext cx="2952750" cy="16192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5000"/>
              </a:lnSpc>
            </a:pPr>
            <a:r>
              <a:rPr lang="ru-RU" sz="1600" dirty="0">
                <a:solidFill>
                  <a:srgbClr val="0000FF"/>
                </a:solidFill>
              </a:rPr>
              <a:t>В зависимости </a:t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от числа</a:t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условных посылок</a:t>
            </a:r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3095625" y="2160588"/>
            <a:ext cx="2952750" cy="16192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5000"/>
              </a:lnSpc>
            </a:pPr>
            <a:r>
              <a:rPr lang="ru-RU" sz="1600" dirty="0">
                <a:solidFill>
                  <a:srgbClr val="006600"/>
                </a:solidFill>
              </a:rPr>
              <a:t>В зависимости от </a:t>
            </a:r>
            <a:br>
              <a:rPr lang="ru-RU" sz="1600" dirty="0">
                <a:solidFill>
                  <a:srgbClr val="006600"/>
                </a:solidFill>
              </a:rPr>
            </a:br>
            <a:r>
              <a:rPr lang="ru-RU" sz="1600" dirty="0">
                <a:solidFill>
                  <a:srgbClr val="006600"/>
                </a:solidFill>
              </a:rPr>
              <a:t>характера </a:t>
            </a:r>
            <a:r>
              <a:rPr lang="ru-RU" sz="1600" dirty="0" smtClean="0">
                <a:solidFill>
                  <a:srgbClr val="006600"/>
                </a:solidFill>
              </a:rPr>
              <a:t>умозаключения:</a:t>
            </a:r>
            <a:r>
              <a:rPr lang="ru-RU" sz="1600" dirty="0">
                <a:solidFill>
                  <a:srgbClr val="006600"/>
                </a:solidFill>
              </a:rPr>
              <a:t/>
            </a:r>
            <a:br>
              <a:rPr lang="ru-RU" sz="1600" dirty="0">
                <a:solidFill>
                  <a:srgbClr val="006600"/>
                </a:solidFill>
              </a:rPr>
            </a:br>
            <a:r>
              <a:rPr lang="ru-RU" sz="1600" dirty="0" smtClean="0">
                <a:solidFill>
                  <a:srgbClr val="006600"/>
                </a:solidFill>
              </a:rPr>
              <a:t>от </a:t>
            </a:r>
            <a:r>
              <a:rPr lang="ru-RU" sz="1600" dirty="0">
                <a:solidFill>
                  <a:srgbClr val="006600"/>
                </a:solidFill>
              </a:rPr>
              <a:t>утверждения основания </a:t>
            </a:r>
            <a:br>
              <a:rPr lang="ru-RU" sz="1600" dirty="0">
                <a:solidFill>
                  <a:srgbClr val="006600"/>
                </a:solidFill>
              </a:rPr>
            </a:br>
            <a:r>
              <a:rPr lang="ru-RU" sz="1600" dirty="0">
                <a:solidFill>
                  <a:srgbClr val="006600"/>
                </a:solidFill>
              </a:rPr>
              <a:t>к утверждению следствия</a:t>
            </a:r>
            <a:br>
              <a:rPr lang="ru-RU" sz="1600" dirty="0">
                <a:solidFill>
                  <a:srgbClr val="006600"/>
                </a:solidFill>
              </a:rPr>
            </a:br>
            <a:r>
              <a:rPr lang="ru-RU" sz="1600" dirty="0">
                <a:solidFill>
                  <a:srgbClr val="006600"/>
                </a:solidFill>
              </a:rPr>
              <a:t>или от отрицания следствия</a:t>
            </a:r>
            <a:br>
              <a:rPr lang="ru-RU" sz="1600" dirty="0">
                <a:solidFill>
                  <a:srgbClr val="006600"/>
                </a:solidFill>
              </a:rPr>
            </a:br>
            <a:r>
              <a:rPr lang="ru-RU" sz="1600" dirty="0">
                <a:solidFill>
                  <a:srgbClr val="006600"/>
                </a:solidFill>
              </a:rPr>
              <a:t>к отрицанию </a:t>
            </a:r>
            <a:r>
              <a:rPr lang="ru-RU" sz="1600" dirty="0" smtClean="0">
                <a:solidFill>
                  <a:srgbClr val="006600"/>
                </a:solidFill>
              </a:rPr>
              <a:t>основания</a:t>
            </a:r>
            <a:endParaRPr lang="ru-RU" sz="1600" dirty="0">
              <a:solidFill>
                <a:srgbClr val="006600"/>
              </a:solidFill>
            </a:endParaRPr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6119813" y="2160588"/>
            <a:ext cx="2952750" cy="16192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5000"/>
              </a:lnSpc>
            </a:pPr>
            <a:r>
              <a:rPr lang="ru-RU" sz="1600" dirty="0">
                <a:solidFill>
                  <a:srgbClr val="9900CC"/>
                </a:solidFill>
              </a:rPr>
              <a:t>В зависимости</a:t>
            </a:r>
            <a:br>
              <a:rPr lang="ru-RU" sz="1600" dirty="0">
                <a:solidFill>
                  <a:srgbClr val="9900CC"/>
                </a:solidFill>
              </a:rPr>
            </a:br>
            <a:r>
              <a:rPr lang="ru-RU" sz="1600" dirty="0">
                <a:solidFill>
                  <a:srgbClr val="9900CC"/>
                </a:solidFill>
              </a:rPr>
              <a:t>от тождественности</a:t>
            </a:r>
            <a:br>
              <a:rPr lang="ru-RU" sz="1600" dirty="0">
                <a:solidFill>
                  <a:srgbClr val="9900CC"/>
                </a:solidFill>
              </a:rPr>
            </a:br>
            <a:r>
              <a:rPr lang="ru-RU" sz="1600" dirty="0">
                <a:solidFill>
                  <a:srgbClr val="9900CC"/>
                </a:solidFill>
              </a:rPr>
              <a:t>или различия</a:t>
            </a:r>
            <a:br>
              <a:rPr lang="ru-RU" sz="1600" dirty="0">
                <a:solidFill>
                  <a:srgbClr val="9900CC"/>
                </a:solidFill>
              </a:rPr>
            </a:br>
            <a:r>
              <a:rPr lang="ru-RU" sz="1600" dirty="0">
                <a:solidFill>
                  <a:srgbClr val="9900CC"/>
                </a:solidFill>
              </a:rPr>
              <a:t>оснований (или следствий) </a:t>
            </a:r>
            <a:br>
              <a:rPr lang="ru-RU" sz="1600" dirty="0">
                <a:solidFill>
                  <a:srgbClr val="9900CC"/>
                </a:solidFill>
              </a:rPr>
            </a:br>
            <a:r>
              <a:rPr lang="ru-RU" sz="1600" dirty="0">
                <a:solidFill>
                  <a:srgbClr val="9900CC"/>
                </a:solidFill>
              </a:rPr>
              <a:t>условных посылок</a:t>
            </a:r>
          </a:p>
        </p:txBody>
      </p:sp>
      <p:sp>
        <p:nvSpPr>
          <p:cNvPr id="7" name="AutoShape 13"/>
          <p:cNvSpPr>
            <a:spLocks noChangeArrowheads="1"/>
          </p:cNvSpPr>
          <p:nvPr/>
        </p:nvSpPr>
        <p:spPr bwMode="auto">
          <a:xfrm>
            <a:off x="71438" y="4319588"/>
            <a:ext cx="2232025" cy="720725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5000"/>
              </a:lnSpc>
            </a:pPr>
            <a:r>
              <a:rPr lang="ru-RU" dirty="0">
                <a:solidFill>
                  <a:srgbClr val="0000FF"/>
                </a:solidFill>
              </a:rPr>
              <a:t>Дилеммы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8" name="AutoShape 13"/>
          <p:cNvSpPr>
            <a:spLocks noChangeArrowheads="1"/>
          </p:cNvSpPr>
          <p:nvPr/>
        </p:nvSpPr>
        <p:spPr bwMode="auto">
          <a:xfrm>
            <a:off x="431800" y="5040313"/>
            <a:ext cx="2232025" cy="719137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5000"/>
              </a:lnSpc>
            </a:pPr>
            <a:r>
              <a:rPr lang="ru-RU" dirty="0">
                <a:solidFill>
                  <a:srgbClr val="0000FF"/>
                </a:solidFill>
              </a:rPr>
              <a:t>Трилеммы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auto">
          <a:xfrm>
            <a:off x="792163" y="5759450"/>
            <a:ext cx="2232025" cy="720725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5000"/>
              </a:lnSpc>
            </a:pPr>
            <a:r>
              <a:rPr lang="ru-RU" dirty="0">
                <a:solidFill>
                  <a:srgbClr val="0000FF"/>
                </a:solidFill>
              </a:rPr>
              <a:t>Тетралеммы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3276600" y="4679950"/>
            <a:ext cx="2232025" cy="720725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rgbClr val="33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5000"/>
              </a:lnSpc>
            </a:pPr>
            <a:r>
              <a:rPr lang="ru-RU" dirty="0">
                <a:solidFill>
                  <a:srgbClr val="006600"/>
                </a:solidFill>
              </a:rPr>
              <a:t>Конструктивные</a:t>
            </a:r>
            <a:endParaRPr lang="ru-RU" sz="1400" dirty="0">
              <a:solidFill>
                <a:srgbClr val="006600"/>
              </a:solidFill>
            </a:endParaRPr>
          </a:p>
        </p:txBody>
      </p:sp>
      <p:sp>
        <p:nvSpPr>
          <p:cNvPr id="11" name="AutoShape 13"/>
          <p:cNvSpPr>
            <a:spLocks noChangeArrowheads="1"/>
          </p:cNvSpPr>
          <p:nvPr/>
        </p:nvSpPr>
        <p:spPr bwMode="auto">
          <a:xfrm>
            <a:off x="3635375" y="5400675"/>
            <a:ext cx="2232025" cy="719138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rgbClr val="33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5000"/>
              </a:lnSpc>
            </a:pPr>
            <a:r>
              <a:rPr lang="ru-RU" dirty="0">
                <a:solidFill>
                  <a:srgbClr val="006600"/>
                </a:solidFill>
              </a:rPr>
              <a:t>Деструктивные</a:t>
            </a:r>
            <a:endParaRPr lang="ru-RU" sz="1400" dirty="0">
              <a:solidFill>
                <a:srgbClr val="006600"/>
              </a:solidFill>
            </a:endParaRPr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6300788" y="4679950"/>
            <a:ext cx="2230437" cy="720725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rgbClr val="CC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5000"/>
              </a:lnSpc>
            </a:pPr>
            <a:r>
              <a:rPr lang="ru-RU" dirty="0">
                <a:solidFill>
                  <a:srgbClr val="9900CC"/>
                </a:solidFill>
              </a:rPr>
              <a:t>Простые</a:t>
            </a:r>
            <a:endParaRPr lang="ru-RU" sz="1400" dirty="0">
              <a:solidFill>
                <a:srgbClr val="9900CC"/>
              </a:solidFill>
            </a:endParaRPr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auto">
          <a:xfrm>
            <a:off x="6659563" y="5400675"/>
            <a:ext cx="2232025" cy="719138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rgbClr val="CC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5000"/>
              </a:lnSpc>
            </a:pPr>
            <a:r>
              <a:rPr lang="ru-RU" dirty="0">
                <a:solidFill>
                  <a:srgbClr val="9900CC"/>
                </a:solidFill>
              </a:rPr>
              <a:t>Сложные</a:t>
            </a:r>
            <a:endParaRPr lang="ru-RU" sz="1400" dirty="0">
              <a:solidFill>
                <a:srgbClr val="9900CC"/>
              </a:solidFill>
            </a:endParaRPr>
          </a:p>
        </p:txBody>
      </p:sp>
      <p:cxnSp>
        <p:nvCxnSpPr>
          <p:cNvPr id="14" name="AutoShape 18"/>
          <p:cNvCxnSpPr>
            <a:cxnSpLocks noChangeShapeType="1"/>
          </p:cNvCxnSpPr>
          <p:nvPr/>
        </p:nvCxnSpPr>
        <p:spPr bwMode="auto">
          <a:xfrm>
            <a:off x="4572000" y="1439863"/>
            <a:ext cx="1588" cy="360362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15" name="Line 31"/>
          <p:cNvSpPr>
            <a:spLocks noChangeShapeType="1"/>
          </p:cNvSpPr>
          <p:nvPr/>
        </p:nvSpPr>
        <p:spPr bwMode="auto">
          <a:xfrm>
            <a:off x="1547813" y="1800225"/>
            <a:ext cx="3024187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6" name="AutoShape 23"/>
          <p:cNvCxnSpPr>
            <a:cxnSpLocks noChangeShapeType="1"/>
          </p:cNvCxnSpPr>
          <p:nvPr/>
        </p:nvCxnSpPr>
        <p:spPr bwMode="auto">
          <a:xfrm>
            <a:off x="1547813" y="1800225"/>
            <a:ext cx="1587" cy="360363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17" name="AutoShape 23"/>
          <p:cNvCxnSpPr>
            <a:cxnSpLocks noChangeShapeType="1"/>
          </p:cNvCxnSpPr>
          <p:nvPr/>
        </p:nvCxnSpPr>
        <p:spPr bwMode="auto">
          <a:xfrm>
            <a:off x="4570413" y="1800225"/>
            <a:ext cx="1587" cy="360363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18" name="Line 21"/>
          <p:cNvSpPr>
            <a:spLocks noChangeShapeType="1"/>
          </p:cNvSpPr>
          <p:nvPr/>
        </p:nvSpPr>
        <p:spPr bwMode="auto">
          <a:xfrm>
            <a:off x="4572000" y="1800225"/>
            <a:ext cx="3024188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9" name="AutoShape 23"/>
          <p:cNvCxnSpPr>
            <a:cxnSpLocks noChangeShapeType="1"/>
          </p:cNvCxnSpPr>
          <p:nvPr/>
        </p:nvCxnSpPr>
        <p:spPr bwMode="auto">
          <a:xfrm>
            <a:off x="7596188" y="1800225"/>
            <a:ext cx="1587" cy="360363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20" name="AutoShape 23"/>
          <p:cNvCxnSpPr>
            <a:cxnSpLocks noChangeShapeType="1"/>
          </p:cNvCxnSpPr>
          <p:nvPr/>
        </p:nvCxnSpPr>
        <p:spPr bwMode="auto">
          <a:xfrm>
            <a:off x="2124075" y="3779838"/>
            <a:ext cx="1588" cy="53975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</p:spPr>
      </p:cxnSp>
      <p:cxnSp>
        <p:nvCxnSpPr>
          <p:cNvPr id="21" name="AutoShape 23"/>
          <p:cNvCxnSpPr>
            <a:cxnSpLocks noChangeShapeType="1"/>
          </p:cNvCxnSpPr>
          <p:nvPr/>
        </p:nvCxnSpPr>
        <p:spPr bwMode="auto">
          <a:xfrm>
            <a:off x="5327650" y="3779838"/>
            <a:ext cx="1588" cy="900112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</p:spPr>
      </p:cxnSp>
      <p:cxnSp>
        <p:nvCxnSpPr>
          <p:cNvPr id="22" name="AutoShape 23"/>
          <p:cNvCxnSpPr>
            <a:cxnSpLocks noChangeShapeType="1"/>
          </p:cNvCxnSpPr>
          <p:nvPr/>
        </p:nvCxnSpPr>
        <p:spPr bwMode="auto">
          <a:xfrm>
            <a:off x="8351838" y="3743325"/>
            <a:ext cx="1587" cy="900113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</p:spPr>
      </p:cxnSp>
      <p:cxnSp>
        <p:nvCxnSpPr>
          <p:cNvPr id="23" name="AutoShape 23"/>
          <p:cNvCxnSpPr>
            <a:cxnSpLocks noChangeShapeType="1"/>
          </p:cNvCxnSpPr>
          <p:nvPr/>
        </p:nvCxnSpPr>
        <p:spPr bwMode="auto">
          <a:xfrm>
            <a:off x="2843213" y="3743325"/>
            <a:ext cx="1587" cy="2016125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</p:spPr>
      </p:cxnSp>
      <p:cxnSp>
        <p:nvCxnSpPr>
          <p:cNvPr id="24" name="AutoShape 23"/>
          <p:cNvCxnSpPr>
            <a:cxnSpLocks noChangeShapeType="1"/>
          </p:cNvCxnSpPr>
          <p:nvPr/>
        </p:nvCxnSpPr>
        <p:spPr bwMode="auto">
          <a:xfrm>
            <a:off x="2484438" y="3779838"/>
            <a:ext cx="1587" cy="1260475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</p:spPr>
      </p:cxnSp>
      <p:cxnSp>
        <p:nvCxnSpPr>
          <p:cNvPr id="25" name="AutoShape 23"/>
          <p:cNvCxnSpPr>
            <a:cxnSpLocks noChangeShapeType="1"/>
          </p:cNvCxnSpPr>
          <p:nvPr/>
        </p:nvCxnSpPr>
        <p:spPr bwMode="auto">
          <a:xfrm>
            <a:off x="5688013" y="3779838"/>
            <a:ext cx="1587" cy="1620837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</p:spPr>
      </p:cxnSp>
      <p:cxnSp>
        <p:nvCxnSpPr>
          <p:cNvPr id="26" name="AutoShape 23"/>
          <p:cNvCxnSpPr>
            <a:cxnSpLocks noChangeShapeType="1"/>
          </p:cNvCxnSpPr>
          <p:nvPr/>
        </p:nvCxnSpPr>
        <p:spPr bwMode="auto">
          <a:xfrm>
            <a:off x="8712200" y="3743325"/>
            <a:ext cx="1588" cy="1620838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</p:spPr>
      </p:cxnSp>
      <p:sp>
        <p:nvSpPr>
          <p:cNvPr id="27" name="TextBox 26"/>
          <p:cNvSpPr txBox="1"/>
          <p:nvPr/>
        </p:nvSpPr>
        <p:spPr>
          <a:xfrm>
            <a:off x="3060000" y="6300000"/>
            <a:ext cx="823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 т. 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8" grpId="0" animBg="1"/>
      <p:bldP spid="2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01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Условно-разделительные силлогизмы</a:t>
            </a:r>
            <a:endParaRPr lang="ru-RU" sz="2800" b="1" dirty="0" smtClean="0">
              <a:solidFill>
                <a:schemeClr val="accent3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44463" y="1260475"/>
            <a:ext cx="2879725" cy="341947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Дилемма</a:t>
            </a:r>
            <a:r>
              <a:rPr lang="ru-RU" dirty="0">
                <a:cs typeface="Arial" charset="0"/>
              </a:rPr>
              <a:t> </a:t>
            </a:r>
            <a:r>
              <a:rPr lang="ru-RU" dirty="0"/>
              <a:t>–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/>
              <a:t>разновидность </a:t>
            </a:r>
            <a:br>
              <a:rPr lang="ru-RU" sz="1600" dirty="0"/>
            </a:br>
            <a:r>
              <a:rPr lang="ru-RU" sz="1600" dirty="0" smtClean="0"/>
              <a:t>условно-разделительного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силлогизма, в </a:t>
            </a:r>
            <a:r>
              <a:rPr lang="ru-RU" sz="1600" dirty="0" smtClean="0"/>
              <a:t>которой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вывод </a:t>
            </a:r>
            <a:r>
              <a:rPr lang="ru-RU" sz="1600" dirty="0" smtClean="0"/>
              <a:t>делается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из </a:t>
            </a:r>
            <a:r>
              <a:rPr lang="ru-RU" sz="1600" dirty="0">
                <a:solidFill>
                  <a:srgbClr val="00FF00"/>
                </a:solidFill>
              </a:rPr>
              <a:t>двух </a:t>
            </a:r>
            <a:r>
              <a:rPr lang="ru-RU" sz="1600" dirty="0"/>
              <a:t>условных и </a:t>
            </a:r>
            <a:r>
              <a:rPr lang="ru-RU" sz="1600" dirty="0" smtClean="0"/>
              <a:t>одной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разделительной посылки</a:t>
            </a:r>
            <a:r>
              <a:rPr lang="ru-RU" sz="1600" dirty="0" smtClean="0"/>
              <a:t>,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причём в </a:t>
            </a:r>
            <a:r>
              <a:rPr lang="ru-RU" sz="1600" dirty="0" smtClean="0"/>
              <a:t>разделительной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посылке </a:t>
            </a:r>
            <a:r>
              <a:rPr lang="ru-RU" sz="1600" dirty="0" smtClean="0"/>
              <a:t>представляются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в виде альтернативы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либо основания, </a:t>
            </a:r>
            <a:br>
              <a:rPr lang="ru-RU" sz="1600" dirty="0"/>
            </a:br>
            <a:r>
              <a:rPr lang="ru-RU" sz="1600" dirty="0"/>
              <a:t>либо </a:t>
            </a:r>
            <a:r>
              <a:rPr lang="ru-RU" sz="1600" dirty="0" smtClean="0"/>
              <a:t>следствия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условных </a:t>
            </a:r>
            <a:r>
              <a:rPr lang="ru-RU" sz="1600" dirty="0"/>
              <a:t>посылок.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132138" y="1260475"/>
            <a:ext cx="2879725" cy="341947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Конструктивный </a:t>
            </a:r>
            <a:r>
              <a:rPr lang="ru-RU" dirty="0">
                <a:solidFill>
                  <a:srgbClr val="FFFF00"/>
                </a:solidFill>
                <a:cs typeface="Arial" charset="0"/>
              </a:rPr>
              <a:t/>
            </a:r>
            <a:br>
              <a:rPr lang="ru-RU" dirty="0">
                <a:solidFill>
                  <a:srgbClr val="FFFF00"/>
                </a:solidFill>
                <a:cs typeface="Arial" charset="0"/>
              </a:rPr>
            </a:br>
            <a:r>
              <a:rPr lang="ru-RU" dirty="0">
                <a:solidFill>
                  <a:srgbClr val="FFFF00"/>
                </a:solidFill>
                <a:cs typeface="Arial" charset="0"/>
              </a:rPr>
              <a:t>условно-</a:t>
            </a:r>
            <a:br>
              <a:rPr lang="ru-RU" dirty="0">
                <a:solidFill>
                  <a:srgbClr val="FFFF00"/>
                </a:solidFill>
                <a:cs typeface="Arial" charset="0"/>
              </a:rPr>
            </a:br>
            <a:r>
              <a:rPr lang="ru-RU" dirty="0" smtClean="0">
                <a:solidFill>
                  <a:srgbClr val="FFFF00"/>
                </a:solidFill>
                <a:cs typeface="Arial" charset="0"/>
              </a:rPr>
              <a:t>разделительный </a:t>
            </a:r>
            <a:r>
              <a:rPr lang="ru-RU" dirty="0">
                <a:solidFill>
                  <a:srgbClr val="FFFF00"/>
                </a:solidFill>
                <a:cs typeface="Arial" charset="0"/>
              </a:rPr>
              <a:t/>
            </a:r>
            <a:br>
              <a:rPr lang="ru-RU" dirty="0">
                <a:solidFill>
                  <a:srgbClr val="FFFF00"/>
                </a:solidFill>
                <a:cs typeface="Arial" charset="0"/>
              </a:rPr>
            </a:br>
            <a:r>
              <a:rPr lang="ru-RU" dirty="0">
                <a:solidFill>
                  <a:srgbClr val="FFFF00"/>
                </a:solidFill>
                <a:cs typeface="Arial" charset="0"/>
              </a:rPr>
              <a:t>силлогизм</a:t>
            </a:r>
            <a:r>
              <a:rPr lang="ru-RU" dirty="0">
                <a:cs typeface="Arial" charset="0"/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sz="1600" dirty="0"/>
              <a:t>разновидность </a:t>
            </a:r>
            <a:br>
              <a:rPr lang="ru-RU" sz="1600" dirty="0"/>
            </a:br>
            <a:r>
              <a:rPr lang="ru-RU" sz="1600" dirty="0" smtClean="0"/>
              <a:t>условно-разделительного </a:t>
            </a:r>
            <a:br>
              <a:rPr lang="ru-RU" sz="1600" dirty="0" smtClean="0"/>
            </a:br>
            <a:r>
              <a:rPr lang="ru-RU" sz="1600" dirty="0" smtClean="0"/>
              <a:t>силлогизма</a:t>
            </a:r>
            <a:r>
              <a:rPr lang="ru-RU" sz="1600" dirty="0"/>
              <a:t>, в </a:t>
            </a:r>
            <a:r>
              <a:rPr lang="ru-RU" sz="1600" dirty="0" smtClean="0"/>
              <a:t>которой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вывод </a:t>
            </a:r>
            <a:r>
              <a:rPr lang="ru-RU" sz="1600" dirty="0" smtClean="0"/>
              <a:t>делается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от </a:t>
            </a:r>
            <a:r>
              <a:rPr lang="ru-RU" sz="1600" dirty="0">
                <a:solidFill>
                  <a:srgbClr val="00FF00"/>
                </a:solidFill>
              </a:rPr>
              <a:t>утверждения</a:t>
            </a:r>
            <a:r>
              <a:rPr lang="ru-RU" sz="1600" dirty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одного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из</a:t>
            </a:r>
            <a:r>
              <a:rPr lang="ru-RU" sz="1600" dirty="0" smtClean="0"/>
              <a:t> альтернативных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r>
              <a:rPr lang="ru-RU" sz="1600" dirty="0">
                <a:solidFill>
                  <a:srgbClr val="00FF00"/>
                </a:solidFill>
              </a:rPr>
              <a:t/>
            </a:r>
            <a:br>
              <a:rPr lang="ru-RU" sz="1600" dirty="0">
                <a:solidFill>
                  <a:srgbClr val="00FF00"/>
                </a:solidFill>
              </a:rPr>
            </a:br>
            <a:r>
              <a:rPr lang="ru-RU" sz="1600" dirty="0">
                <a:solidFill>
                  <a:srgbClr val="00FF00"/>
                </a:solidFill>
              </a:rPr>
              <a:t>оснований к </a:t>
            </a:r>
            <a:r>
              <a:rPr lang="ru-RU" sz="1600" dirty="0" smtClean="0">
                <a:solidFill>
                  <a:srgbClr val="00FF00"/>
                </a:solidFill>
              </a:rPr>
              <a:t>утверждению </a:t>
            </a:r>
            <a:r>
              <a:rPr lang="ru-RU" sz="1600" dirty="0">
                <a:solidFill>
                  <a:srgbClr val="00FF00"/>
                </a:solidFill>
              </a:rPr>
              <a:t/>
            </a:r>
            <a:br>
              <a:rPr lang="ru-RU" sz="1600" dirty="0">
                <a:solidFill>
                  <a:srgbClr val="00FF00"/>
                </a:solidFill>
              </a:rPr>
            </a:br>
            <a:r>
              <a:rPr lang="ru-RU" sz="1600" dirty="0">
                <a:solidFill>
                  <a:srgbClr val="00FF00"/>
                </a:solidFill>
              </a:rPr>
              <a:t>следствия </a:t>
            </a:r>
            <a:r>
              <a:rPr lang="ru-RU" sz="1600" dirty="0" smtClean="0"/>
              <a:t>(или</a:t>
            </a:r>
            <a:r>
              <a:rPr lang="ru-RU" sz="1600" dirty="0" smtClean="0">
                <a:solidFill>
                  <a:srgbClr val="00FF00"/>
                </a:solidFill>
              </a:rPr>
              <a:t> одного </a:t>
            </a:r>
            <a:r>
              <a:rPr lang="en-US" sz="1600" dirty="0" smtClean="0">
                <a:solidFill>
                  <a:srgbClr val="00FF00"/>
                </a:solidFill>
              </a:rPr>
              <a:t/>
            </a:r>
            <a:br>
              <a:rPr lang="en-US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из следствий</a:t>
            </a:r>
            <a:r>
              <a:rPr lang="ru-RU" sz="1600" dirty="0"/>
              <a:t>).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119813" y="1260475"/>
            <a:ext cx="2879725" cy="341947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Простой условно-</a:t>
            </a:r>
            <a:br>
              <a:rPr lang="ru-RU" dirty="0">
                <a:solidFill>
                  <a:srgbClr val="FFFF00"/>
                </a:solidFill>
                <a:cs typeface="Arial" charset="0"/>
              </a:rPr>
            </a:br>
            <a:r>
              <a:rPr lang="ru-RU" dirty="0" smtClean="0">
                <a:solidFill>
                  <a:srgbClr val="FFFF00"/>
                </a:solidFill>
                <a:cs typeface="Arial" charset="0"/>
              </a:rPr>
              <a:t>разделительный </a:t>
            </a:r>
            <a:r>
              <a:rPr lang="ru-RU" dirty="0">
                <a:solidFill>
                  <a:srgbClr val="FFFF00"/>
                </a:solidFill>
                <a:cs typeface="Arial" charset="0"/>
              </a:rPr>
              <a:t/>
            </a:r>
            <a:br>
              <a:rPr lang="ru-RU" dirty="0">
                <a:solidFill>
                  <a:srgbClr val="FFFF00"/>
                </a:solidFill>
                <a:cs typeface="Arial" charset="0"/>
              </a:rPr>
            </a:br>
            <a:r>
              <a:rPr lang="ru-RU" dirty="0">
                <a:solidFill>
                  <a:srgbClr val="FFFF00"/>
                </a:solidFill>
                <a:cs typeface="Arial" charset="0"/>
              </a:rPr>
              <a:t>силлогизм</a:t>
            </a:r>
            <a:r>
              <a:rPr lang="ru-RU" dirty="0">
                <a:cs typeface="Arial" charset="0"/>
              </a:rPr>
              <a:t>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sz="1600" dirty="0"/>
              <a:t> разновидность </a:t>
            </a:r>
            <a:br>
              <a:rPr lang="ru-RU" sz="1600" dirty="0"/>
            </a:br>
            <a:r>
              <a:rPr lang="ru-RU" sz="1600" dirty="0" smtClean="0"/>
              <a:t>условно-разделительного </a:t>
            </a:r>
            <a:br>
              <a:rPr lang="ru-RU" sz="1600" dirty="0" smtClean="0"/>
            </a:br>
            <a:r>
              <a:rPr lang="ru-RU" sz="1600" dirty="0" smtClean="0"/>
              <a:t>силлогизма</a:t>
            </a:r>
            <a:r>
              <a:rPr lang="ru-RU" sz="1600" dirty="0"/>
              <a:t>, в </a:t>
            </a:r>
            <a:r>
              <a:rPr lang="ru-RU" sz="1600" dirty="0" smtClean="0"/>
              <a:t>которой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либо каждое </a:t>
            </a:r>
            <a:br>
              <a:rPr lang="ru-RU" sz="1600" dirty="0"/>
            </a:br>
            <a:r>
              <a:rPr lang="ru-RU" sz="1600" dirty="0"/>
              <a:t>из альтернативных </a:t>
            </a:r>
            <a:br>
              <a:rPr lang="ru-RU" sz="1600" dirty="0"/>
            </a:br>
            <a:r>
              <a:rPr lang="ru-RU" sz="1600" dirty="0"/>
              <a:t>оснований обусловливает</a:t>
            </a:r>
            <a:r>
              <a:rPr lang="ru-RU" sz="1600" dirty="0">
                <a:solidFill>
                  <a:srgbClr val="00FF00"/>
                </a:solidFill>
              </a:rPr>
              <a:t> </a:t>
            </a:r>
            <a:br>
              <a:rPr lang="ru-RU" sz="1600" dirty="0">
                <a:solidFill>
                  <a:srgbClr val="00FF00"/>
                </a:solidFill>
              </a:rPr>
            </a:br>
            <a:r>
              <a:rPr lang="ru-RU" sz="1600" dirty="0">
                <a:solidFill>
                  <a:srgbClr val="00FF00"/>
                </a:solidFill>
              </a:rPr>
              <a:t>одно и то же следствие</a:t>
            </a:r>
            <a:r>
              <a:rPr lang="ru-RU" sz="1600" dirty="0" smtClean="0"/>
              <a:t>, </a:t>
            </a:r>
            <a:r>
              <a:rPr lang="ru-RU" sz="1600" dirty="0">
                <a:solidFill>
                  <a:srgbClr val="00CC00"/>
                </a:solidFill>
              </a:rPr>
              <a:t/>
            </a:r>
            <a:br>
              <a:rPr lang="ru-RU" sz="1600" dirty="0">
                <a:solidFill>
                  <a:srgbClr val="00CC00"/>
                </a:solidFill>
              </a:rPr>
            </a:br>
            <a:r>
              <a:rPr lang="ru-RU" sz="1600" dirty="0"/>
              <a:t>либо каждое из следствий </a:t>
            </a:r>
            <a:br>
              <a:rPr lang="ru-RU" sz="1600" dirty="0"/>
            </a:br>
            <a:r>
              <a:rPr lang="ru-RU" sz="1600" dirty="0"/>
              <a:t>обусловлено </a:t>
            </a:r>
            <a:r>
              <a:rPr lang="ru-RU" sz="1600" dirty="0">
                <a:solidFill>
                  <a:srgbClr val="00FF00"/>
                </a:solidFill>
              </a:rPr>
              <a:t>одним </a:t>
            </a:r>
            <a:r>
              <a:rPr lang="en-US" sz="1600" dirty="0" smtClean="0">
                <a:solidFill>
                  <a:srgbClr val="00FF00"/>
                </a:solidFill>
              </a:rPr>
              <a:t/>
            </a:r>
            <a:br>
              <a:rPr lang="en-US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и тем </a:t>
            </a:r>
            <a:r>
              <a:rPr lang="ru-RU" sz="1600" dirty="0">
                <a:solidFill>
                  <a:srgbClr val="00FF00"/>
                </a:solidFill>
              </a:rPr>
              <a:t>же основанием</a:t>
            </a:r>
            <a:r>
              <a:rPr lang="ru-RU" sz="1600" dirty="0"/>
              <a:t>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60000" y="4859338"/>
            <a:ext cx="3024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 algn="ctr"/>
            <a:r>
              <a:rPr lang="ru-RU" sz="1600" dirty="0"/>
              <a:t>В </a:t>
            </a:r>
            <a:r>
              <a:rPr lang="ru-RU" sz="1600" dirty="0" smtClean="0">
                <a:solidFill>
                  <a:srgbClr val="FFFF00"/>
                </a:solidFill>
              </a:rPr>
              <a:t>деструктивном </a:t>
            </a:r>
            <a:r>
              <a:rPr lang="ru-RU" sz="1600" dirty="0">
                <a:solidFill>
                  <a:srgbClr val="FFFF00"/>
                </a:solidFill>
              </a:rPr>
              <a:t/>
            </a:r>
            <a:br>
              <a:rPr lang="ru-RU" sz="1600" dirty="0">
                <a:solidFill>
                  <a:srgbClr val="FFFF00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условно-разделительном </a:t>
            </a:r>
            <a:br>
              <a:rPr lang="ru-RU" sz="1600" dirty="0" smtClean="0">
                <a:solidFill>
                  <a:srgbClr val="FFFF00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силлогизме</a:t>
            </a:r>
            <a:r>
              <a:rPr lang="ru-RU" sz="1600" dirty="0" smtClean="0"/>
              <a:t> вывод делается </a:t>
            </a:r>
            <a:r>
              <a:rPr lang="ru-RU" sz="1600" dirty="0">
                <a:solidFill>
                  <a:srgbClr val="00FF00"/>
                </a:solidFill>
              </a:rPr>
              <a:t>от </a:t>
            </a:r>
            <a:r>
              <a:rPr lang="ru-RU" sz="1600" dirty="0" smtClean="0">
                <a:solidFill>
                  <a:srgbClr val="00FF00"/>
                </a:solidFill>
              </a:rPr>
              <a:t>отрицания одного из </a:t>
            </a:r>
            <a:r>
              <a:rPr lang="ru-RU" sz="1600" dirty="0" smtClean="0"/>
              <a:t>альтернативных</a:t>
            </a:r>
            <a:r>
              <a:rPr lang="ru-RU" sz="1600" dirty="0" smtClean="0">
                <a:solidFill>
                  <a:srgbClr val="00FF00"/>
                </a:solidFill>
              </a:rPr>
              <a:t> следствий к отрицанию основания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/>
              <a:t>(или</a:t>
            </a:r>
            <a:r>
              <a:rPr lang="ru-RU" sz="1600" dirty="0" smtClean="0">
                <a:solidFill>
                  <a:srgbClr val="00FF00"/>
                </a:solidFill>
              </a:rPr>
              <a:t> одного из оснований</a:t>
            </a:r>
            <a:r>
              <a:rPr lang="ru-RU" sz="1600" dirty="0"/>
              <a:t>).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42875" y="4859338"/>
            <a:ext cx="28797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 algn="ctr"/>
            <a:r>
              <a:rPr lang="ru-RU" sz="1600" dirty="0"/>
              <a:t>В </a:t>
            </a:r>
            <a:r>
              <a:rPr lang="ru-RU" sz="1600" dirty="0">
                <a:solidFill>
                  <a:srgbClr val="FFFF00"/>
                </a:solidFill>
              </a:rPr>
              <a:t>трилемме</a:t>
            </a:r>
            <a:r>
              <a:rPr lang="ru-RU" sz="1600" dirty="0"/>
              <a:t> вывод </a:t>
            </a:r>
            <a:br>
              <a:rPr lang="ru-RU" sz="1600" dirty="0"/>
            </a:br>
            <a:r>
              <a:rPr lang="ru-RU" sz="1600" dirty="0"/>
              <a:t>делается из </a:t>
            </a:r>
            <a:r>
              <a:rPr lang="ru-RU" sz="1600" dirty="0">
                <a:solidFill>
                  <a:srgbClr val="00FF00"/>
                </a:solidFill>
              </a:rPr>
              <a:t>трёх </a:t>
            </a:r>
            <a:r>
              <a:rPr lang="ru-RU" sz="1600" dirty="0"/>
              <a:t>условных</a:t>
            </a:r>
            <a:r>
              <a:rPr lang="ru-RU" sz="1600" dirty="0">
                <a:solidFill>
                  <a:srgbClr val="00FF00"/>
                </a:solidFill>
              </a:rPr>
              <a:t>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и одной разделительной </a:t>
            </a:r>
            <a:br>
              <a:rPr lang="ru-RU" sz="1600" dirty="0"/>
            </a:br>
            <a:r>
              <a:rPr lang="ru-RU" sz="1600" dirty="0"/>
              <a:t>посылки, в </a:t>
            </a:r>
            <a:r>
              <a:rPr lang="ru-RU" sz="1600" dirty="0">
                <a:solidFill>
                  <a:srgbClr val="FFFF00"/>
                </a:solidFill>
              </a:rPr>
              <a:t>тетралемме</a:t>
            </a:r>
            <a:r>
              <a:rPr lang="ru-RU" sz="1600" dirty="0"/>
              <a:t> – </a:t>
            </a:r>
            <a:br>
              <a:rPr lang="ru-RU" sz="1600" dirty="0"/>
            </a:br>
            <a:r>
              <a:rPr lang="ru-RU" sz="1600" dirty="0"/>
              <a:t>из </a:t>
            </a:r>
            <a:r>
              <a:rPr lang="ru-RU" sz="1600" dirty="0">
                <a:solidFill>
                  <a:srgbClr val="00FF00"/>
                </a:solidFill>
              </a:rPr>
              <a:t>четырёх </a:t>
            </a:r>
            <a:r>
              <a:rPr lang="ru-RU" sz="1600" dirty="0"/>
              <a:t>условных</a:t>
            </a:r>
            <a:r>
              <a:rPr lang="ru-RU" sz="1600" dirty="0">
                <a:solidFill>
                  <a:srgbClr val="00FF00"/>
                </a:solidFill>
              </a:rPr>
              <a:t> </a:t>
            </a:r>
            <a:r>
              <a:rPr lang="ru-RU" sz="1600" dirty="0">
                <a:solidFill>
                  <a:srgbClr val="00CC00"/>
                </a:solidFill>
              </a:rPr>
              <a:t/>
            </a:r>
            <a:br>
              <a:rPr lang="ru-RU" sz="1600" dirty="0">
                <a:solidFill>
                  <a:srgbClr val="00CC00"/>
                </a:solidFill>
              </a:rPr>
            </a:br>
            <a:r>
              <a:rPr lang="ru-RU" sz="1600" dirty="0"/>
              <a:t>и одной разделительной </a:t>
            </a:r>
            <a:br>
              <a:rPr lang="ru-RU" sz="1600" dirty="0"/>
            </a:br>
            <a:r>
              <a:rPr lang="ru-RU" sz="1600" dirty="0" smtClean="0"/>
              <a:t>посылки и т. д.</a:t>
            </a:r>
            <a:endParaRPr lang="ru-RU" sz="1600" dirty="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119813" y="4859338"/>
            <a:ext cx="28797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 algn="ctr"/>
            <a:r>
              <a:rPr lang="ru-RU" sz="1600" dirty="0"/>
              <a:t>В </a:t>
            </a:r>
            <a:r>
              <a:rPr lang="ru-RU" sz="1600" dirty="0" smtClean="0">
                <a:solidFill>
                  <a:srgbClr val="FFFF00"/>
                </a:solidFill>
              </a:rPr>
              <a:t>сложном </a:t>
            </a:r>
            <a:r>
              <a:rPr lang="ru-RU" sz="1600" dirty="0">
                <a:solidFill>
                  <a:srgbClr val="FFFF00"/>
                </a:solidFill>
              </a:rPr>
              <a:t/>
            </a:r>
            <a:br>
              <a:rPr lang="ru-RU" sz="1600" dirty="0">
                <a:solidFill>
                  <a:srgbClr val="FFFF00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условно-разделительном </a:t>
            </a:r>
            <a:br>
              <a:rPr lang="ru-RU" sz="1600" dirty="0" smtClean="0">
                <a:solidFill>
                  <a:srgbClr val="FFFF00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силлогизме</a:t>
            </a:r>
            <a:r>
              <a:rPr lang="ru-RU" sz="1600" dirty="0" smtClean="0"/>
              <a:t> </a:t>
            </a:r>
            <a:r>
              <a:rPr lang="ru-RU" sz="1600" dirty="0">
                <a:solidFill>
                  <a:srgbClr val="00FF00"/>
                </a:solidFill>
              </a:rPr>
              <a:t>разные </a:t>
            </a:r>
            <a:br>
              <a:rPr lang="ru-RU" sz="1600" dirty="0">
                <a:solidFill>
                  <a:srgbClr val="00FF00"/>
                </a:solidFill>
              </a:rPr>
            </a:br>
            <a:r>
              <a:rPr lang="ru-RU" sz="1600" dirty="0">
                <a:solidFill>
                  <a:srgbClr val="00FF00"/>
                </a:solidFill>
              </a:rPr>
              <a:t>основания </a:t>
            </a:r>
            <a:r>
              <a:rPr lang="ru-RU" sz="1600" dirty="0" smtClean="0"/>
              <a:t>обусловливают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r>
              <a:rPr lang="ru-RU" sz="1600" dirty="0">
                <a:solidFill>
                  <a:srgbClr val="00FF00"/>
                </a:solidFill>
              </a:rPr>
              <a:t/>
            </a:r>
            <a:br>
              <a:rPr lang="ru-RU" sz="1600" dirty="0">
                <a:solidFill>
                  <a:srgbClr val="00FF00"/>
                </a:solidFill>
              </a:rPr>
            </a:br>
            <a:r>
              <a:rPr lang="ru-RU" sz="1600" dirty="0">
                <a:solidFill>
                  <a:srgbClr val="00FF00"/>
                </a:solidFill>
              </a:rPr>
              <a:t>разные следствия</a:t>
            </a:r>
            <a:r>
              <a:rPr lang="ru-RU" sz="16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44000" y="1152000"/>
            <a:ext cx="4356000" cy="27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r>
              <a:rPr lang="ru-RU" dirty="0" smtClean="0">
                <a:solidFill>
                  <a:srgbClr val="FFFF00"/>
                </a:solidFill>
                <a:cs typeface="Arial" charset="0"/>
              </a:rPr>
              <a:t>Простая конструктивная дилемма</a:t>
            </a:r>
            <a:r>
              <a:rPr lang="ru-RU" dirty="0" smtClean="0">
                <a:cs typeface="Arial" charset="0"/>
              </a:rPr>
              <a:t> </a:t>
            </a:r>
            <a:r>
              <a:rPr lang="ru-RU" dirty="0"/>
              <a:t>–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/>
              <a:t>разновидность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условно- разделительного силлогизма</a:t>
            </a:r>
            <a:r>
              <a:rPr lang="ru-RU" sz="1600" dirty="0"/>
              <a:t>,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в которой вывод делается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от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утверждения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одного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из двух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альтернативных оснований </a:t>
            </a:r>
            <a:r>
              <a:rPr lang="ru-RU" sz="1600" dirty="0" smtClean="0"/>
              <a:t>разделительных посылок, обусловливающих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одно и то же </a:t>
            </a:r>
            <a:r>
              <a:rPr lang="ru-RU" sz="1600" dirty="0" smtClean="0"/>
              <a:t>следствие,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к утверждению этого следствия</a:t>
            </a:r>
            <a:r>
              <a:rPr lang="ru-RU" sz="1600" dirty="0" smtClean="0"/>
              <a:t>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48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Условно-разделительные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Простая конструктивная дилемма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 bwMode="auto">
          <a:xfrm>
            <a:off x="1944688" y="1728000"/>
            <a:ext cx="2520950" cy="237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2124075" y="1908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124075" y="234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2124075" y="2772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303463" y="3204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843213" y="3564000"/>
            <a:ext cx="720725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CC00FF"/>
                </a:solidFill>
              </a:rPr>
              <a:t>С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0" y="1728000"/>
            <a:ext cx="19446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Простая</a:t>
            </a:r>
            <a:r>
              <a:rPr lang="ru-RU" dirty="0">
                <a:solidFill>
                  <a:srgbClr val="00FFFF"/>
                </a:solidFill>
              </a:rPr>
              <a:t>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конструктивная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дилемма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0" y="2700000"/>
            <a:ext cx="19446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en-US" sz="1600" dirty="0" smtClean="0">
                <a:solidFill>
                  <a:schemeClr val="accent3"/>
                </a:solidFill>
              </a:rPr>
              <a:t>(</a:t>
            </a:r>
            <a:r>
              <a:rPr lang="ru-RU" sz="1600" dirty="0" smtClean="0">
                <a:solidFill>
                  <a:schemeClr val="accent3"/>
                </a:solidFill>
              </a:rPr>
              <a:t>разделительная версия </a:t>
            </a:r>
            <a:r>
              <a:rPr lang="en-US" sz="1600" dirty="0" smtClean="0">
                <a:solidFill>
                  <a:schemeClr val="accent3"/>
                </a:solidFill>
              </a:rPr>
              <a:t/>
            </a:r>
            <a:br>
              <a:rPr lang="en-US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модуса</a:t>
            </a:r>
            <a:r>
              <a:rPr lang="en-US" sz="1600" dirty="0" smtClean="0">
                <a:solidFill>
                  <a:schemeClr val="accent3"/>
                </a:solidFill>
              </a:rPr>
              <a:t> ponens</a:t>
            </a:r>
            <a:r>
              <a:rPr lang="ru-RU" sz="1600" dirty="0" smtClean="0">
                <a:solidFill>
                  <a:schemeClr val="accent3"/>
                </a:solidFill>
              </a:rPr>
              <a:t>)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3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Условно-разделительные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Простая конструктивная дилемма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41" grpId="0"/>
      <p:bldP spid="3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Условно-разделительные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Простая конструктивная дилемма</a:t>
            </a: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2052000" y="1800224"/>
            <a:ext cx="2520950" cy="237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2232000" y="198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232000" y="2412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2232000" y="2844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Либо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либо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412000" y="327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952000" y="3636000"/>
            <a:ext cx="720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CC00FF"/>
                </a:solidFill>
              </a:rPr>
              <a:t>С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0" y="1800225"/>
            <a:ext cx="205200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FF00"/>
                </a:solidFill>
              </a:rPr>
              <a:t>Простая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конструктивная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дилемма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 bwMode="auto">
          <a:xfrm>
            <a:off x="4680000" y="1800224"/>
            <a:ext cx="4320000" cy="388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4968000" y="2016000"/>
            <a:ext cx="3744000" cy="72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 финальный матч выиграет </a:t>
            </a:r>
            <a:r>
              <a:rPr lang="ru-RU" sz="1600" dirty="0" smtClean="0">
                <a:solidFill>
                  <a:srgbClr val="FF0000"/>
                </a:solidFill>
              </a:rPr>
              <a:t>московский «Спартак»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чемпионами станут </a:t>
            </a:r>
            <a:r>
              <a:rPr lang="ru-RU" sz="1600" dirty="0" smtClean="0">
                <a:solidFill>
                  <a:srgbClr val="CC00FF"/>
                </a:solidFill>
              </a:rPr>
              <a:t>москвичи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4968000" y="2844000"/>
            <a:ext cx="3744000" cy="72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 финальный матч выиграет </a:t>
            </a:r>
            <a:r>
              <a:rPr lang="ru-RU" sz="1600" dirty="0" smtClean="0">
                <a:solidFill>
                  <a:srgbClr val="006600"/>
                </a:solidFill>
              </a:rPr>
              <a:t>московское «Динамо»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ru-RU" sz="1600" dirty="0" smtClean="0">
                <a:solidFill>
                  <a:srgbClr val="006600"/>
                </a:solidFill>
              </a:rPr>
              <a:t> </a:t>
            </a:r>
            <a:br>
              <a:rPr lang="ru-RU" sz="1600" dirty="0" smtClean="0">
                <a:solidFill>
                  <a:srgbClr val="006600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чемпионами станут </a:t>
            </a:r>
            <a:r>
              <a:rPr lang="ru-RU" sz="1600" dirty="0" smtClean="0">
                <a:solidFill>
                  <a:srgbClr val="CC00FF"/>
                </a:solidFill>
              </a:rPr>
              <a:t>москвичи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4968000" y="3672000"/>
            <a:ext cx="3744000" cy="72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Финальный матч выиграет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либо </a:t>
            </a:r>
            <a:r>
              <a:rPr lang="ru-RU" sz="1600" dirty="0" smtClean="0">
                <a:solidFill>
                  <a:srgbClr val="FF0000"/>
                </a:solidFill>
              </a:rPr>
              <a:t>московский «Спартак»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r>
              <a:rPr lang="ru-RU" sz="1600" dirty="0" smtClean="0">
                <a:solidFill>
                  <a:srgbClr val="FF0000"/>
                </a:solidFill>
              </a:rPr>
              <a:t/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либо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московское «Динамо»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" name="Rectangle 7"/>
          <p:cNvSpPr>
            <a:spLocks noChangeArrowheads="1"/>
          </p:cNvSpPr>
          <p:nvPr/>
        </p:nvSpPr>
        <p:spPr bwMode="auto">
          <a:xfrm>
            <a:off x="5940000" y="450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8" name="Rectangle 7"/>
          <p:cNvSpPr>
            <a:spLocks noChangeArrowheads="1"/>
          </p:cNvSpPr>
          <p:nvPr/>
        </p:nvSpPr>
        <p:spPr bwMode="auto">
          <a:xfrm>
            <a:off x="4968000" y="4896000"/>
            <a:ext cx="3744000" cy="576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чемпионами в любом случае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станут </a:t>
            </a:r>
            <a:r>
              <a:rPr lang="ru-RU" sz="1600" dirty="0" smtClean="0">
                <a:solidFill>
                  <a:srgbClr val="CC00FF"/>
                </a:solidFill>
              </a:rPr>
              <a:t>москвичи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0" y="2772000"/>
            <a:ext cx="205200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en-US" sz="1600" dirty="0" smtClean="0">
                <a:solidFill>
                  <a:schemeClr val="accent3"/>
                </a:solidFill>
              </a:rPr>
              <a:t>(</a:t>
            </a:r>
            <a:r>
              <a:rPr lang="ru-RU" sz="1600" dirty="0" smtClean="0">
                <a:solidFill>
                  <a:schemeClr val="accent3"/>
                </a:solidFill>
              </a:rPr>
              <a:t>разделительная версия </a:t>
            </a:r>
            <a:r>
              <a:rPr lang="en-US" sz="1600" dirty="0" smtClean="0">
                <a:solidFill>
                  <a:schemeClr val="accent3"/>
                </a:solidFill>
              </a:rPr>
              <a:t/>
            </a:r>
            <a:br>
              <a:rPr lang="en-US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модуса</a:t>
            </a:r>
            <a:r>
              <a:rPr lang="en-US" sz="1600" dirty="0" smtClean="0">
                <a:solidFill>
                  <a:schemeClr val="accent3"/>
                </a:solidFill>
              </a:rPr>
              <a:t> ponens</a:t>
            </a:r>
            <a:r>
              <a:rPr lang="ru-RU" sz="1600" dirty="0" smtClean="0">
                <a:solidFill>
                  <a:schemeClr val="accent3"/>
                </a:solidFill>
              </a:rPr>
              <a:t>)</a:t>
            </a:r>
            <a:endParaRPr lang="ru-RU" sz="16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41" grpId="0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44000" y="1152000"/>
            <a:ext cx="4356000" cy="27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r>
              <a:rPr lang="ru-RU" dirty="0" smtClean="0">
                <a:solidFill>
                  <a:srgbClr val="FFFF00"/>
                </a:solidFill>
                <a:cs typeface="Arial" charset="0"/>
              </a:rPr>
              <a:t>Простая конструктивная дилемма</a:t>
            </a:r>
            <a:r>
              <a:rPr lang="ru-RU" dirty="0" smtClean="0">
                <a:cs typeface="Arial" charset="0"/>
              </a:rPr>
              <a:t> </a:t>
            </a:r>
            <a:r>
              <a:rPr lang="ru-RU" dirty="0"/>
              <a:t>–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/>
              <a:t>разновидность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условно- разделительного силлогизма</a:t>
            </a:r>
            <a:r>
              <a:rPr lang="ru-RU" sz="1600" dirty="0"/>
              <a:t>,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в которой вывод делается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от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утверждения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одного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из двух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альтернативных оснований </a:t>
            </a:r>
            <a:r>
              <a:rPr lang="ru-RU" sz="1600" dirty="0" smtClean="0"/>
              <a:t>разделительных посылок, обусловливающих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одно и то же </a:t>
            </a:r>
            <a:r>
              <a:rPr lang="ru-RU" sz="1600" dirty="0" smtClean="0"/>
              <a:t>следствие,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к утверждению этого следствия</a:t>
            </a:r>
            <a:r>
              <a:rPr lang="ru-RU" sz="1600" dirty="0" smtClean="0"/>
              <a:t>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644000" y="1152000"/>
            <a:ext cx="4356000" cy="27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r>
              <a:rPr lang="ru-RU" dirty="0" smtClean="0">
                <a:solidFill>
                  <a:srgbClr val="FFFF00"/>
                </a:solidFill>
                <a:cs typeface="Arial" charset="0"/>
              </a:rPr>
              <a:t>Сложная конструктивная дилемма</a:t>
            </a:r>
            <a:r>
              <a:rPr lang="ru-RU" dirty="0" smtClean="0">
                <a:cs typeface="Arial" charset="0"/>
              </a:rPr>
              <a:t> </a:t>
            </a:r>
            <a:r>
              <a:rPr lang="ru-RU" dirty="0"/>
              <a:t>–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/>
              <a:t>разновидность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условно-разделительного силлогизма</a:t>
            </a:r>
            <a:r>
              <a:rPr lang="ru-RU" sz="1600" dirty="0"/>
              <a:t>,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в которой вывод делается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от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утверждения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одного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из двух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альтернативных оснований </a:t>
            </a:r>
            <a:r>
              <a:rPr lang="ru-RU" sz="1600" dirty="0" smtClean="0"/>
              <a:t>разделительных посылок, обусловливающих</a:t>
            </a:r>
            <a:r>
              <a:rPr lang="ru-RU" sz="1600" dirty="0" smtClean="0">
                <a:solidFill>
                  <a:srgbClr val="00FF00"/>
                </a:solidFill>
              </a:rPr>
              <a:t> разные </a:t>
            </a:r>
            <a:r>
              <a:rPr lang="ru-RU" sz="1600" dirty="0" smtClean="0"/>
              <a:t>следствия,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к утверждению одного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из соответствующих следствий</a:t>
            </a:r>
            <a:r>
              <a:rPr lang="ru-RU" sz="1600" dirty="0" smtClean="0"/>
              <a:t>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48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Условно-разделительные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Сложная конструктивная дилемма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 bwMode="auto">
          <a:xfrm>
            <a:off x="1944688" y="1728000"/>
            <a:ext cx="2520950" cy="237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2124075" y="1908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124075" y="234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2124075" y="2772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303463" y="3204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843213" y="3564000"/>
            <a:ext cx="720725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CC00FF"/>
                </a:solidFill>
              </a:rPr>
              <a:t>С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0" y="1728000"/>
            <a:ext cx="19446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Простая</a:t>
            </a:r>
            <a:r>
              <a:rPr lang="ru-RU" dirty="0">
                <a:solidFill>
                  <a:srgbClr val="00FFFF"/>
                </a:solidFill>
              </a:rPr>
              <a:t>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конструктивная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дилемма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535488" y="1728000"/>
            <a:ext cx="1944687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Сложная</a:t>
            </a:r>
            <a:r>
              <a:rPr lang="ru-RU" dirty="0">
                <a:solidFill>
                  <a:srgbClr val="00FFFF"/>
                </a:solidFill>
              </a:rPr>
              <a:t>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конструктивная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дилемма</a:t>
            </a:r>
          </a:p>
        </p:txBody>
      </p:sp>
      <p:sp>
        <p:nvSpPr>
          <p:cNvPr id="43" name="Скругленный прямоугольник 42"/>
          <p:cNvSpPr/>
          <p:nvPr/>
        </p:nvSpPr>
        <p:spPr bwMode="auto">
          <a:xfrm>
            <a:off x="6480175" y="1728000"/>
            <a:ext cx="2520950" cy="237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6659563" y="1908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6659563" y="234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A50021"/>
                </a:solidFill>
              </a:rPr>
              <a:t>D</a:t>
            </a:r>
            <a:endParaRPr lang="ru-RU" dirty="0">
              <a:solidFill>
                <a:srgbClr val="A50021"/>
              </a:solidFill>
            </a:endParaRP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6659563" y="2772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47" name="Rectangle 7"/>
          <p:cNvSpPr>
            <a:spLocks noChangeArrowheads="1"/>
          </p:cNvSpPr>
          <p:nvPr/>
        </p:nvSpPr>
        <p:spPr bwMode="auto">
          <a:xfrm>
            <a:off x="6840538" y="3204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8" name="Rectangle 7"/>
          <p:cNvSpPr>
            <a:spLocks noChangeArrowheads="1"/>
          </p:cNvSpPr>
          <p:nvPr/>
        </p:nvSpPr>
        <p:spPr bwMode="auto">
          <a:xfrm>
            <a:off x="6659563" y="3564000"/>
            <a:ext cx="2160587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либо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r>
              <a:rPr lang="ru-RU" dirty="0">
                <a:solidFill>
                  <a:srgbClr val="0000FF"/>
                </a:solidFill>
              </a:rPr>
              <a:t>, 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A50021"/>
                </a:solidFill>
              </a:rPr>
              <a:t>D</a:t>
            </a:r>
            <a:endParaRPr lang="ru-RU" dirty="0">
              <a:solidFill>
                <a:srgbClr val="A50021"/>
              </a:solidFill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0" y="2700000"/>
            <a:ext cx="19446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en-US" sz="1600" dirty="0" smtClean="0">
                <a:solidFill>
                  <a:schemeClr val="accent3"/>
                </a:solidFill>
              </a:rPr>
              <a:t>(</a:t>
            </a:r>
            <a:r>
              <a:rPr lang="ru-RU" sz="1600" dirty="0" smtClean="0">
                <a:solidFill>
                  <a:schemeClr val="accent3"/>
                </a:solidFill>
              </a:rPr>
              <a:t>разделительная версия </a:t>
            </a:r>
            <a:r>
              <a:rPr lang="en-US" sz="1600" dirty="0" smtClean="0">
                <a:solidFill>
                  <a:schemeClr val="accent3"/>
                </a:solidFill>
              </a:rPr>
              <a:t/>
            </a:r>
            <a:br>
              <a:rPr lang="en-US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модуса</a:t>
            </a:r>
            <a:r>
              <a:rPr lang="en-US" sz="1600" dirty="0" smtClean="0">
                <a:solidFill>
                  <a:schemeClr val="accent3"/>
                </a:solidFill>
              </a:rPr>
              <a:t> ponens</a:t>
            </a:r>
            <a:r>
              <a:rPr lang="ru-RU" sz="1600" dirty="0" smtClean="0">
                <a:solidFill>
                  <a:schemeClr val="accent3"/>
                </a:solidFill>
              </a:rPr>
              <a:t>)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536000" y="2700000"/>
            <a:ext cx="19446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en-US" sz="1600" dirty="0" smtClean="0">
                <a:solidFill>
                  <a:schemeClr val="accent3"/>
                </a:solidFill>
              </a:rPr>
              <a:t>(</a:t>
            </a:r>
            <a:r>
              <a:rPr lang="ru-RU" sz="1600" dirty="0" smtClean="0">
                <a:solidFill>
                  <a:schemeClr val="accent3"/>
                </a:solidFill>
              </a:rPr>
              <a:t>разделительная версия </a:t>
            </a:r>
            <a:r>
              <a:rPr lang="en-US" sz="1600" dirty="0" smtClean="0">
                <a:solidFill>
                  <a:schemeClr val="accent3"/>
                </a:solidFill>
              </a:rPr>
              <a:t/>
            </a:r>
            <a:br>
              <a:rPr lang="en-US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модуса</a:t>
            </a:r>
            <a:r>
              <a:rPr lang="en-US" sz="1600" dirty="0" smtClean="0">
                <a:solidFill>
                  <a:schemeClr val="accent3"/>
                </a:solidFill>
              </a:rPr>
              <a:t> ponens</a:t>
            </a:r>
            <a:r>
              <a:rPr lang="ru-RU" sz="1600" dirty="0" smtClean="0">
                <a:solidFill>
                  <a:schemeClr val="accent3"/>
                </a:solidFill>
              </a:rPr>
              <a:t>)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3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Условно-разделительные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Сложная конструктивная дилемма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3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Условно-разделительные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Сложная конструктивная дилемма</a:t>
            </a: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2052000" y="1800224"/>
            <a:ext cx="2520950" cy="237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2232000" y="198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232000" y="2412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FF"/>
                </a:solidFill>
              </a:rPr>
              <a:t>C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A50021"/>
                </a:solidFill>
              </a:rPr>
              <a:t>D</a:t>
            </a:r>
            <a:endParaRPr lang="ru-RU" dirty="0">
              <a:solidFill>
                <a:srgbClr val="A50021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2196000" y="2844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Либо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либо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FF"/>
                </a:solidFill>
              </a:rPr>
              <a:t>C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412000" y="327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232000" y="3636000"/>
            <a:ext cx="2160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либо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r>
              <a:rPr lang="ru-RU" dirty="0" smtClean="0">
                <a:solidFill>
                  <a:srgbClr val="0000FF"/>
                </a:solidFill>
              </a:rPr>
              <a:t>, либо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A50021"/>
                </a:solidFill>
              </a:rPr>
              <a:t>D</a:t>
            </a:r>
            <a:endParaRPr lang="ru-RU" dirty="0">
              <a:solidFill>
                <a:srgbClr val="A50021"/>
              </a:solidFill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0" y="1800225"/>
            <a:ext cx="205200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Сложная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конструктивная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дилемма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 bwMode="auto">
          <a:xfrm>
            <a:off x="4680000" y="1800224"/>
            <a:ext cx="4320000" cy="388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4968000" y="2016000"/>
            <a:ext cx="3744000" cy="72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 финальный матч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выиграет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мадридский «Реал»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кубок достанется </a:t>
            </a:r>
            <a:r>
              <a:rPr lang="ru-RU" sz="1600" dirty="0" smtClean="0">
                <a:solidFill>
                  <a:srgbClr val="006600"/>
                </a:solidFill>
              </a:rPr>
              <a:t>испанцам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4968000" y="2844000"/>
            <a:ext cx="3744000" cy="72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 финальный матч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выиграет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FF"/>
                </a:solidFill>
              </a:rPr>
              <a:t>миланский «Интер»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ru-RU" sz="1600" dirty="0" smtClean="0">
                <a:solidFill>
                  <a:srgbClr val="FF00FF"/>
                </a:solidFill>
              </a:rPr>
              <a:t> </a:t>
            </a:r>
            <a:br>
              <a:rPr lang="ru-RU" sz="1600" dirty="0" smtClean="0">
                <a:solidFill>
                  <a:srgbClr val="FF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кубок достанется </a:t>
            </a:r>
            <a:r>
              <a:rPr lang="ru-RU" sz="1600" dirty="0" smtClean="0">
                <a:solidFill>
                  <a:srgbClr val="A50021"/>
                </a:solidFill>
              </a:rPr>
              <a:t>итальянцам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4968000" y="3672000"/>
            <a:ext cx="3744000" cy="72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Финальный матч выиграет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br>
              <a:rPr lang="ru-RU" sz="1600" dirty="0" smtClean="0">
                <a:solidFill>
                  <a:srgbClr val="0000CC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либо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мадридский «Реал»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либо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FF"/>
                </a:solidFill>
              </a:rPr>
              <a:t>миланский «Интер»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" name="Rectangle 7"/>
          <p:cNvSpPr>
            <a:spLocks noChangeArrowheads="1"/>
          </p:cNvSpPr>
          <p:nvPr/>
        </p:nvSpPr>
        <p:spPr bwMode="auto">
          <a:xfrm>
            <a:off x="5940000" y="450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8" name="Rectangle 7"/>
          <p:cNvSpPr>
            <a:spLocks noChangeArrowheads="1"/>
          </p:cNvSpPr>
          <p:nvPr/>
        </p:nvSpPr>
        <p:spPr bwMode="auto">
          <a:xfrm>
            <a:off x="4968000" y="4896000"/>
            <a:ext cx="3744000" cy="576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кубок достанется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либо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испанцам</a:t>
            </a:r>
            <a:r>
              <a:rPr lang="ru-RU" sz="1600" dirty="0" smtClean="0">
                <a:solidFill>
                  <a:srgbClr val="0000FF"/>
                </a:solidFill>
              </a:rPr>
              <a:t>, либо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A50021"/>
                </a:solidFill>
              </a:rPr>
              <a:t>итальянцам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0" y="2772000"/>
            <a:ext cx="205200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en-US" sz="1600" dirty="0" smtClean="0">
                <a:solidFill>
                  <a:schemeClr val="accent3"/>
                </a:solidFill>
              </a:rPr>
              <a:t>(</a:t>
            </a:r>
            <a:r>
              <a:rPr lang="ru-RU" sz="1600" dirty="0" smtClean="0">
                <a:solidFill>
                  <a:schemeClr val="accent3"/>
                </a:solidFill>
              </a:rPr>
              <a:t>разделительная версия </a:t>
            </a:r>
            <a:r>
              <a:rPr lang="en-US" sz="1600" dirty="0" smtClean="0">
                <a:solidFill>
                  <a:schemeClr val="accent3"/>
                </a:solidFill>
              </a:rPr>
              <a:t/>
            </a:r>
            <a:br>
              <a:rPr lang="en-US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модуса</a:t>
            </a:r>
            <a:r>
              <a:rPr lang="en-US" sz="1600" dirty="0" smtClean="0">
                <a:solidFill>
                  <a:schemeClr val="accent3"/>
                </a:solidFill>
              </a:rPr>
              <a:t> ponens</a:t>
            </a:r>
            <a:r>
              <a:rPr lang="ru-RU" sz="1600" dirty="0" smtClean="0">
                <a:solidFill>
                  <a:schemeClr val="accent3"/>
                </a:solidFill>
              </a:rPr>
              <a:t>)</a:t>
            </a:r>
            <a:endParaRPr lang="ru-RU" sz="16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41" grpId="0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2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44000" y="1152000"/>
            <a:ext cx="4356000" cy="27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r>
              <a:rPr lang="ru-RU" dirty="0" smtClean="0">
                <a:solidFill>
                  <a:srgbClr val="FFFF00"/>
                </a:solidFill>
                <a:cs typeface="Arial" charset="0"/>
              </a:rPr>
              <a:t>Простая конструктивная дилемма</a:t>
            </a:r>
            <a:r>
              <a:rPr lang="ru-RU" dirty="0" smtClean="0">
                <a:cs typeface="Arial" charset="0"/>
              </a:rPr>
              <a:t> </a:t>
            </a:r>
            <a:r>
              <a:rPr lang="ru-RU" dirty="0"/>
              <a:t>–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/>
              <a:t>разновидность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условно- разделительного силлогизма</a:t>
            </a:r>
            <a:r>
              <a:rPr lang="ru-RU" sz="1600" dirty="0"/>
              <a:t>,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в которой вывод делается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от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утверждения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одного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из двух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альтернативных оснований </a:t>
            </a:r>
            <a:r>
              <a:rPr lang="ru-RU" sz="1600" dirty="0" smtClean="0"/>
              <a:t>разделительных посылок, обусловливающих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одно и то же </a:t>
            </a:r>
            <a:r>
              <a:rPr lang="ru-RU" sz="1600" dirty="0" smtClean="0"/>
              <a:t>следствие,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к утверждению этого следствия</a:t>
            </a:r>
            <a:r>
              <a:rPr lang="ru-RU" sz="1600" dirty="0" smtClean="0"/>
              <a:t>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44000" y="3996000"/>
            <a:ext cx="4356000" cy="27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FFFF00"/>
                </a:solidFill>
                <a:cs typeface="Arial" charset="0"/>
              </a:rPr>
              <a:t>Простая деструктивная дилемма</a:t>
            </a:r>
            <a:r>
              <a:rPr lang="ru-RU" dirty="0" smtClean="0">
                <a:cs typeface="Arial" charset="0"/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sz="1600" dirty="0"/>
              <a:t>разновидность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условно-разделительного силлогизма</a:t>
            </a:r>
            <a:r>
              <a:rPr lang="ru-RU" sz="1600" dirty="0"/>
              <a:t>,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в которой вывод делается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от отрицания каждого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из двух разных следствий </a:t>
            </a:r>
            <a:r>
              <a:rPr lang="ru-RU" sz="1600" dirty="0" smtClean="0"/>
              <a:t>разделительных посылок, обусловленных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одним и тем же </a:t>
            </a:r>
            <a:r>
              <a:rPr lang="ru-RU" sz="1600" dirty="0" smtClean="0"/>
              <a:t>основанием,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к отрицанию этого основания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644000" y="1152000"/>
            <a:ext cx="4356000" cy="27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r>
              <a:rPr lang="ru-RU" dirty="0" smtClean="0">
                <a:solidFill>
                  <a:srgbClr val="FFFF00"/>
                </a:solidFill>
                <a:cs typeface="Arial" charset="0"/>
              </a:rPr>
              <a:t>Сложная конструктивная дилемма</a:t>
            </a:r>
            <a:r>
              <a:rPr lang="ru-RU" dirty="0" smtClean="0">
                <a:cs typeface="Arial" charset="0"/>
              </a:rPr>
              <a:t> </a:t>
            </a:r>
            <a:r>
              <a:rPr lang="ru-RU" dirty="0"/>
              <a:t>–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/>
              <a:t>разновидность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условно-разделительного силлогизма</a:t>
            </a:r>
            <a:r>
              <a:rPr lang="ru-RU" sz="1600" dirty="0"/>
              <a:t>,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в которой вывод делается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от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утверждения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одного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из двух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альтернативных оснований </a:t>
            </a:r>
            <a:r>
              <a:rPr lang="ru-RU" sz="1600" dirty="0" smtClean="0"/>
              <a:t>разделительных посылок, обусловливающих</a:t>
            </a:r>
            <a:r>
              <a:rPr lang="ru-RU" sz="1600" dirty="0" smtClean="0">
                <a:solidFill>
                  <a:srgbClr val="00FF00"/>
                </a:solidFill>
              </a:rPr>
              <a:t> разные </a:t>
            </a:r>
            <a:r>
              <a:rPr lang="ru-RU" sz="1600" dirty="0" smtClean="0"/>
              <a:t>следствия,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к утверждению одного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из соответствующих следствий</a:t>
            </a:r>
            <a:r>
              <a:rPr lang="ru-RU" sz="1600" dirty="0" smtClean="0"/>
              <a:t>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48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Условно-разделительные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Простая деструктивная дилемма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 bwMode="auto">
          <a:xfrm>
            <a:off x="3312000" y="1800000"/>
            <a:ext cx="25209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92000" y="1908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</a:t>
            </a:r>
            <a:r>
              <a:rPr lang="ru-RU" dirty="0" smtClean="0">
                <a:solidFill>
                  <a:srgbClr val="0000FF"/>
                </a:solidFill>
              </a:rPr>
              <a:t>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492000" y="2340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r>
              <a:rPr lang="ru-RU" dirty="0">
                <a:solidFill>
                  <a:srgbClr val="0000FF"/>
                </a:solidFill>
              </a:rPr>
              <a:t>, </a:t>
            </a:r>
            <a:r>
              <a:rPr lang="ru-RU" dirty="0" smtClean="0">
                <a:solidFill>
                  <a:srgbClr val="0000FF"/>
                </a:solidFill>
              </a:rPr>
              <a:t>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492000" y="3132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</a:t>
            </a:r>
            <a:r>
              <a:rPr lang="ru-RU" dirty="0" smtClean="0">
                <a:solidFill>
                  <a:srgbClr val="0000FF"/>
                </a:solidFill>
              </a:rPr>
              <a:t>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672000" y="2772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900000" y="4932000"/>
            <a:ext cx="3924000" cy="1368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Следствие следствия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есть следствие основания.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900000" y="3960000"/>
            <a:ext cx="3924000" cy="720725"/>
          </a:xfrm>
          <a:prstGeom prst="flowChartAlternateProcess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FFFF"/>
                </a:solidFill>
              </a:rPr>
              <a:t>Аксиома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чисто условного силлогизма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724000" y="3960000"/>
            <a:ext cx="2520000" cy="720000"/>
          </a:xfrm>
          <a:prstGeom prst="flowChartAlternateProcess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00FFFF"/>
                </a:solidFill>
              </a:rPr>
              <a:t>Закон контрапозиции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7" name="Скругленный прямоугольник 16"/>
          <p:cNvSpPr>
            <a:spLocks noChangeArrowheads="1"/>
          </p:cNvSpPr>
          <p:nvPr/>
        </p:nvSpPr>
        <p:spPr bwMode="auto">
          <a:xfrm>
            <a:off x="5724000" y="4932000"/>
            <a:ext cx="2520950" cy="1366838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b="1" dirty="0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5832000" y="5040000"/>
            <a:ext cx="2160000" cy="358775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Если 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0000FF"/>
                </a:solidFill>
              </a:rPr>
              <a:t>, то</a:t>
            </a:r>
            <a:r>
              <a:rPr lang="ru-RU" b="1" dirty="0" smtClean="0">
                <a:solidFill>
                  <a:srgbClr val="0000CC"/>
                </a:solidFill>
              </a:rPr>
              <a:t> </a:t>
            </a:r>
            <a:r>
              <a:rPr lang="en-US" b="1" dirty="0" smtClean="0">
                <a:solidFill>
                  <a:srgbClr val="006600"/>
                </a:solidFill>
              </a:rPr>
              <a:t>B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6084000" y="5472000"/>
            <a:ext cx="1800000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Следовательно,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5832000" y="5832000"/>
            <a:ext cx="2159000" cy="358775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если не</a:t>
            </a:r>
            <a:r>
              <a:rPr lang="ru-RU" b="1" dirty="0" smtClean="0">
                <a:solidFill>
                  <a:srgbClr val="0000CC"/>
                </a:solidFill>
              </a:rPr>
              <a:t> </a:t>
            </a:r>
            <a:r>
              <a:rPr lang="en-US" b="1" dirty="0">
                <a:solidFill>
                  <a:srgbClr val="006600"/>
                </a:solidFill>
              </a:rPr>
              <a:t>B</a:t>
            </a:r>
            <a:r>
              <a:rPr lang="ru-RU" b="1" dirty="0">
                <a:solidFill>
                  <a:srgbClr val="0000FF"/>
                </a:solidFill>
              </a:rPr>
              <a:t>, </a:t>
            </a:r>
            <a:r>
              <a:rPr lang="ru-RU" b="1" dirty="0" smtClean="0">
                <a:solidFill>
                  <a:srgbClr val="0000FF"/>
                </a:solidFill>
              </a:rPr>
              <a:t>то не</a:t>
            </a:r>
            <a:r>
              <a:rPr lang="ru-RU" b="1" dirty="0" smtClean="0">
                <a:solidFill>
                  <a:srgbClr val="0000CC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A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Чисто условный силлогизм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 bwMode="auto">
          <a:xfrm>
            <a:off x="1944688" y="1728000"/>
            <a:ext cx="2520950" cy="237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2124075" y="1908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124075" y="234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2124075" y="2772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303463" y="3204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843213" y="3564000"/>
            <a:ext cx="720725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CC00FF"/>
                </a:solidFill>
              </a:rPr>
              <a:t>С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0" y="1728000"/>
            <a:ext cx="19446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Простая</a:t>
            </a:r>
            <a:r>
              <a:rPr lang="ru-RU" dirty="0">
                <a:solidFill>
                  <a:srgbClr val="00FFFF"/>
                </a:solidFill>
              </a:rPr>
              <a:t>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конструктивная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дилемма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535488" y="1728000"/>
            <a:ext cx="1944687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Сложная</a:t>
            </a:r>
            <a:r>
              <a:rPr lang="ru-RU" dirty="0">
                <a:solidFill>
                  <a:srgbClr val="00FFFF"/>
                </a:solidFill>
              </a:rPr>
              <a:t>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конструктивная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дилемма</a:t>
            </a:r>
          </a:p>
        </p:txBody>
      </p:sp>
      <p:sp>
        <p:nvSpPr>
          <p:cNvPr id="43" name="Скругленный прямоугольник 42"/>
          <p:cNvSpPr/>
          <p:nvPr/>
        </p:nvSpPr>
        <p:spPr bwMode="auto">
          <a:xfrm>
            <a:off x="6480175" y="1728000"/>
            <a:ext cx="2520950" cy="237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6659563" y="1908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6659563" y="234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A50021"/>
                </a:solidFill>
              </a:rPr>
              <a:t>D</a:t>
            </a:r>
            <a:endParaRPr lang="ru-RU" dirty="0">
              <a:solidFill>
                <a:srgbClr val="A50021"/>
              </a:solidFill>
            </a:endParaRP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6659563" y="2772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47" name="Rectangle 7"/>
          <p:cNvSpPr>
            <a:spLocks noChangeArrowheads="1"/>
          </p:cNvSpPr>
          <p:nvPr/>
        </p:nvSpPr>
        <p:spPr bwMode="auto">
          <a:xfrm>
            <a:off x="6840538" y="3204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8" name="Rectangle 7"/>
          <p:cNvSpPr>
            <a:spLocks noChangeArrowheads="1"/>
          </p:cNvSpPr>
          <p:nvPr/>
        </p:nvSpPr>
        <p:spPr bwMode="auto">
          <a:xfrm>
            <a:off x="6659563" y="3564000"/>
            <a:ext cx="2160587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либо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r>
              <a:rPr lang="ru-RU" dirty="0">
                <a:solidFill>
                  <a:srgbClr val="0000FF"/>
                </a:solidFill>
              </a:rPr>
              <a:t>, 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A50021"/>
                </a:solidFill>
              </a:rPr>
              <a:t>D</a:t>
            </a:r>
            <a:endParaRPr lang="ru-RU" dirty="0">
              <a:solidFill>
                <a:srgbClr val="A50021"/>
              </a:solidFill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0" y="4319588"/>
            <a:ext cx="19446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Простая</a:t>
            </a:r>
            <a:r>
              <a:rPr lang="ru-RU" dirty="0">
                <a:solidFill>
                  <a:srgbClr val="00FFFF"/>
                </a:solidFill>
              </a:rPr>
              <a:t>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FF66FF"/>
                </a:solidFill>
              </a:rPr>
              <a:t>деструктивная</a:t>
            </a:r>
            <a:r>
              <a:rPr lang="ru-RU" dirty="0">
                <a:solidFill>
                  <a:srgbClr val="00FFFF"/>
                </a:solidFill>
              </a:rPr>
              <a:t>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дилемма</a:t>
            </a:r>
          </a:p>
        </p:txBody>
      </p:sp>
      <p:sp>
        <p:nvSpPr>
          <p:cNvPr id="52" name="Скругленный прямоугольник 51"/>
          <p:cNvSpPr/>
          <p:nvPr/>
        </p:nvSpPr>
        <p:spPr bwMode="auto">
          <a:xfrm>
            <a:off x="1871663" y="4319587"/>
            <a:ext cx="2663825" cy="237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3" name="Rectangle 7"/>
          <p:cNvSpPr>
            <a:spLocks noChangeArrowheads="1"/>
          </p:cNvSpPr>
          <p:nvPr/>
        </p:nvSpPr>
        <p:spPr bwMode="auto">
          <a:xfrm>
            <a:off x="2124075" y="4500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54" name="Rectangle 7"/>
          <p:cNvSpPr>
            <a:spLocks noChangeArrowheads="1"/>
          </p:cNvSpPr>
          <p:nvPr/>
        </p:nvSpPr>
        <p:spPr bwMode="auto">
          <a:xfrm>
            <a:off x="2124075" y="4932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55" name="Rectangle 7"/>
          <p:cNvSpPr>
            <a:spLocks noChangeArrowheads="1"/>
          </p:cNvSpPr>
          <p:nvPr/>
        </p:nvSpPr>
        <p:spPr bwMode="auto">
          <a:xfrm>
            <a:off x="1979613" y="5364000"/>
            <a:ext cx="2447925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Либо 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r>
              <a:rPr lang="ru-RU" dirty="0">
                <a:solidFill>
                  <a:srgbClr val="0000FF"/>
                </a:solidFill>
              </a:rPr>
              <a:t>, либо 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56" name="Rectangle 7"/>
          <p:cNvSpPr>
            <a:spLocks noChangeArrowheads="1"/>
          </p:cNvSpPr>
          <p:nvPr/>
        </p:nvSpPr>
        <p:spPr bwMode="auto">
          <a:xfrm>
            <a:off x="2303463" y="579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57" name="Rectangle 7"/>
          <p:cNvSpPr>
            <a:spLocks noChangeArrowheads="1"/>
          </p:cNvSpPr>
          <p:nvPr/>
        </p:nvSpPr>
        <p:spPr bwMode="auto">
          <a:xfrm>
            <a:off x="2843213" y="6156000"/>
            <a:ext cx="720725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en-US" dirty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0" y="2700000"/>
            <a:ext cx="19446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en-US" sz="1600" dirty="0" smtClean="0">
                <a:solidFill>
                  <a:schemeClr val="accent3"/>
                </a:solidFill>
              </a:rPr>
              <a:t>(</a:t>
            </a:r>
            <a:r>
              <a:rPr lang="ru-RU" sz="1600" dirty="0" smtClean="0">
                <a:solidFill>
                  <a:schemeClr val="accent3"/>
                </a:solidFill>
              </a:rPr>
              <a:t>разделительная версия </a:t>
            </a:r>
            <a:r>
              <a:rPr lang="en-US" sz="1600" dirty="0" smtClean="0">
                <a:solidFill>
                  <a:schemeClr val="accent3"/>
                </a:solidFill>
              </a:rPr>
              <a:t/>
            </a:r>
            <a:br>
              <a:rPr lang="en-US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модуса</a:t>
            </a:r>
            <a:r>
              <a:rPr lang="en-US" sz="1600" dirty="0" smtClean="0">
                <a:solidFill>
                  <a:schemeClr val="accent3"/>
                </a:solidFill>
              </a:rPr>
              <a:t> ponens</a:t>
            </a:r>
            <a:r>
              <a:rPr lang="ru-RU" sz="1600" dirty="0" smtClean="0">
                <a:solidFill>
                  <a:schemeClr val="accent3"/>
                </a:solidFill>
              </a:rPr>
              <a:t>)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536000" y="2700000"/>
            <a:ext cx="19446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en-US" sz="1600" dirty="0" smtClean="0">
                <a:solidFill>
                  <a:schemeClr val="accent3"/>
                </a:solidFill>
              </a:rPr>
              <a:t>(</a:t>
            </a:r>
            <a:r>
              <a:rPr lang="ru-RU" sz="1600" dirty="0" smtClean="0">
                <a:solidFill>
                  <a:schemeClr val="accent3"/>
                </a:solidFill>
              </a:rPr>
              <a:t>разделительная версия </a:t>
            </a:r>
            <a:r>
              <a:rPr lang="en-US" sz="1600" dirty="0" smtClean="0">
                <a:solidFill>
                  <a:schemeClr val="accent3"/>
                </a:solidFill>
              </a:rPr>
              <a:t/>
            </a:r>
            <a:br>
              <a:rPr lang="en-US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модуса</a:t>
            </a:r>
            <a:r>
              <a:rPr lang="en-US" sz="1600" dirty="0" smtClean="0">
                <a:solidFill>
                  <a:schemeClr val="accent3"/>
                </a:solidFill>
              </a:rPr>
              <a:t> ponens</a:t>
            </a:r>
            <a:r>
              <a:rPr lang="ru-RU" sz="1600" dirty="0" smtClean="0">
                <a:solidFill>
                  <a:schemeClr val="accent3"/>
                </a:solidFill>
              </a:rPr>
              <a:t>)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0" y="5292000"/>
            <a:ext cx="19446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en-US" sz="1600" dirty="0" smtClean="0">
                <a:solidFill>
                  <a:schemeClr val="accent3"/>
                </a:solidFill>
              </a:rPr>
              <a:t>(</a:t>
            </a:r>
            <a:r>
              <a:rPr lang="ru-RU" sz="1600" dirty="0" smtClean="0">
                <a:solidFill>
                  <a:schemeClr val="accent3"/>
                </a:solidFill>
              </a:rPr>
              <a:t>разделительная версия </a:t>
            </a:r>
            <a:r>
              <a:rPr lang="en-US" sz="1600" dirty="0" smtClean="0">
                <a:solidFill>
                  <a:schemeClr val="accent3"/>
                </a:solidFill>
              </a:rPr>
              <a:t/>
            </a:r>
            <a:br>
              <a:rPr lang="en-US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модуса</a:t>
            </a:r>
            <a:r>
              <a:rPr lang="en-US" sz="1600" dirty="0" smtClean="0">
                <a:solidFill>
                  <a:schemeClr val="accent3"/>
                </a:solidFill>
              </a:rPr>
              <a:t> tollens</a:t>
            </a:r>
            <a:r>
              <a:rPr lang="ru-RU" sz="1600" dirty="0" smtClean="0">
                <a:solidFill>
                  <a:schemeClr val="accent3"/>
                </a:solidFill>
              </a:rPr>
              <a:t>)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3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Условно-разделительные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Простая деструктивная дилемма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3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Условно-разделительные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Простая деструктивная дилемма</a:t>
            </a: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2052000" y="1800224"/>
            <a:ext cx="2520950" cy="237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2232000" y="198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232000" y="2412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FF"/>
                </a:solidFill>
              </a:rPr>
              <a:t>C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2088000" y="2844000"/>
            <a:ext cx="2448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Либо 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r>
              <a:rPr lang="ru-RU" dirty="0" smtClean="0">
                <a:solidFill>
                  <a:srgbClr val="0000FF"/>
                </a:solidFill>
              </a:rPr>
              <a:t>, либо 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FF"/>
                </a:solidFill>
              </a:rPr>
              <a:t>C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412000" y="327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952000" y="3636000"/>
            <a:ext cx="720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0" y="1800225"/>
            <a:ext cx="205200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FF00"/>
                </a:solidFill>
              </a:rPr>
              <a:t>Простая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FF66FF"/>
                </a:solidFill>
              </a:rPr>
              <a:t>деструктивная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дилемма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 bwMode="auto">
          <a:xfrm>
            <a:off x="4680000" y="1800224"/>
            <a:ext cx="4320000" cy="388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4968000" y="2016000"/>
            <a:ext cx="3744000" cy="72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Решиться на подобную авантюру </a:t>
            </a:r>
            <a:r>
              <a:rPr lang="ru-RU" sz="1600" dirty="0" smtClean="0">
                <a:solidFill>
                  <a:srgbClr val="006600"/>
                </a:solidFill>
              </a:rPr>
              <a:t/>
            </a:r>
            <a:br>
              <a:rPr lang="ru-RU" sz="1600" dirty="0" smtClean="0">
                <a:solidFill>
                  <a:srgbClr val="006600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может либо </a:t>
            </a:r>
            <a:r>
              <a:rPr lang="ru-RU" sz="1600" dirty="0" smtClean="0">
                <a:solidFill>
                  <a:srgbClr val="006600"/>
                </a:solidFill>
              </a:rPr>
              <a:t>круглый дурак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4968000" y="2844000"/>
            <a:ext cx="3744000" cy="72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либо тот, кому</a:t>
            </a:r>
            <a:r>
              <a:rPr lang="ru-RU" sz="1600" dirty="0" smtClean="0">
                <a:solidFill>
                  <a:srgbClr val="FF00FF"/>
                </a:solidFill>
              </a:rPr>
              <a:t> </a:t>
            </a:r>
            <a:br>
              <a:rPr lang="ru-RU" sz="1600" dirty="0" smtClean="0">
                <a:solidFill>
                  <a:srgbClr val="FF00FF"/>
                </a:solidFill>
              </a:rPr>
            </a:br>
            <a:r>
              <a:rPr lang="ru-RU" sz="1600" dirty="0" smtClean="0">
                <a:solidFill>
                  <a:srgbClr val="FF00FF"/>
                </a:solidFill>
              </a:rPr>
              <a:t>нечего терять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4968000" y="3672000"/>
            <a:ext cx="3744000" cy="72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Про этого человека не скажешь,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что он </a:t>
            </a:r>
            <a:r>
              <a:rPr lang="ru-RU" sz="1600" dirty="0" smtClean="0">
                <a:solidFill>
                  <a:srgbClr val="006600"/>
                </a:solidFill>
              </a:rPr>
              <a:t>круглый дурак </a:t>
            </a:r>
            <a:br>
              <a:rPr lang="ru-RU" sz="1600" dirty="0" smtClean="0">
                <a:solidFill>
                  <a:srgbClr val="006600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или что</a:t>
            </a:r>
            <a:r>
              <a:rPr lang="ru-RU" sz="1600" dirty="0" smtClean="0">
                <a:solidFill>
                  <a:srgbClr val="FF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ему</a:t>
            </a:r>
            <a:r>
              <a:rPr lang="ru-RU" sz="1600" dirty="0" smtClean="0">
                <a:solidFill>
                  <a:srgbClr val="FF00FF"/>
                </a:solidFill>
              </a:rPr>
              <a:t> нечего терять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" name="Rectangle 7"/>
          <p:cNvSpPr>
            <a:spLocks noChangeArrowheads="1"/>
          </p:cNvSpPr>
          <p:nvPr/>
        </p:nvSpPr>
        <p:spPr bwMode="auto">
          <a:xfrm>
            <a:off x="5940000" y="450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8" name="Rectangle 7"/>
          <p:cNvSpPr>
            <a:spLocks noChangeArrowheads="1"/>
          </p:cNvSpPr>
          <p:nvPr/>
        </p:nvSpPr>
        <p:spPr bwMode="auto">
          <a:xfrm>
            <a:off x="4968000" y="4896000"/>
            <a:ext cx="3744000" cy="576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этот человек </a:t>
            </a:r>
            <a:r>
              <a:rPr lang="ru-RU" sz="1600" dirty="0" smtClean="0">
                <a:solidFill>
                  <a:srgbClr val="FF0000"/>
                </a:solidFill>
              </a:rPr>
              <a:t>на подобную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авантюру </a:t>
            </a:r>
            <a:r>
              <a:rPr lang="ru-RU" sz="1600" dirty="0" smtClean="0">
                <a:solidFill>
                  <a:srgbClr val="0000FF"/>
                </a:solidFill>
              </a:rPr>
              <a:t>не </a:t>
            </a:r>
            <a:r>
              <a:rPr lang="ru-RU" sz="1600" dirty="0" smtClean="0">
                <a:solidFill>
                  <a:srgbClr val="FF0000"/>
                </a:solidFill>
              </a:rPr>
              <a:t>пойдёт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0" y="2772000"/>
            <a:ext cx="205200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en-US" sz="1600" dirty="0" smtClean="0">
                <a:solidFill>
                  <a:schemeClr val="accent3"/>
                </a:solidFill>
              </a:rPr>
              <a:t>(</a:t>
            </a:r>
            <a:r>
              <a:rPr lang="ru-RU" sz="1600" dirty="0" smtClean="0">
                <a:solidFill>
                  <a:schemeClr val="accent3"/>
                </a:solidFill>
              </a:rPr>
              <a:t>разделительная версия </a:t>
            </a:r>
            <a:r>
              <a:rPr lang="en-US" sz="1600" dirty="0" smtClean="0">
                <a:solidFill>
                  <a:schemeClr val="accent3"/>
                </a:solidFill>
              </a:rPr>
              <a:t/>
            </a:r>
            <a:br>
              <a:rPr lang="en-US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модуса</a:t>
            </a:r>
            <a:r>
              <a:rPr lang="en-US" sz="1600" dirty="0" smtClean="0">
                <a:solidFill>
                  <a:schemeClr val="accent3"/>
                </a:solidFill>
              </a:rPr>
              <a:t> tollens</a:t>
            </a:r>
            <a:r>
              <a:rPr lang="ru-RU" sz="1600" dirty="0" smtClean="0">
                <a:solidFill>
                  <a:schemeClr val="accent3"/>
                </a:solidFill>
              </a:rPr>
              <a:t>)</a:t>
            </a:r>
            <a:endParaRPr lang="ru-RU" sz="16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41" grpId="0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2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44000" y="1152000"/>
            <a:ext cx="4356000" cy="27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r>
              <a:rPr lang="ru-RU" dirty="0" smtClean="0">
                <a:solidFill>
                  <a:srgbClr val="FFFF00"/>
                </a:solidFill>
                <a:cs typeface="Arial" charset="0"/>
              </a:rPr>
              <a:t>Простая конструктивная дилемма</a:t>
            </a:r>
            <a:r>
              <a:rPr lang="ru-RU" dirty="0" smtClean="0">
                <a:cs typeface="Arial" charset="0"/>
              </a:rPr>
              <a:t> </a:t>
            </a:r>
            <a:r>
              <a:rPr lang="ru-RU" dirty="0"/>
              <a:t>–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/>
              <a:t>разновидность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условно- разделительного силлогизма</a:t>
            </a:r>
            <a:r>
              <a:rPr lang="ru-RU" sz="1600" dirty="0"/>
              <a:t>,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в которой вывод делается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от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утверждения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одного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из двух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альтернативных оснований </a:t>
            </a:r>
            <a:r>
              <a:rPr lang="ru-RU" sz="1600" dirty="0" smtClean="0"/>
              <a:t>разделительных посылок, обусловливающих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одно и то же </a:t>
            </a:r>
            <a:r>
              <a:rPr lang="ru-RU" sz="1600" dirty="0" smtClean="0"/>
              <a:t>следствие,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к утверждению этого следствия</a:t>
            </a:r>
            <a:r>
              <a:rPr lang="ru-RU" sz="1600" dirty="0" smtClean="0"/>
              <a:t>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44000" y="3996000"/>
            <a:ext cx="4356000" cy="27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FFFF00"/>
                </a:solidFill>
                <a:cs typeface="Arial" charset="0"/>
              </a:rPr>
              <a:t>Простая деструктивная дилемма</a:t>
            </a:r>
            <a:r>
              <a:rPr lang="ru-RU" dirty="0" smtClean="0">
                <a:cs typeface="Arial" charset="0"/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sz="1600" dirty="0"/>
              <a:t>разновидность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условно-разделительного силлогизма</a:t>
            </a:r>
            <a:r>
              <a:rPr lang="ru-RU" sz="1600" dirty="0"/>
              <a:t>,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в которой вывод делается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от отрицания каждого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из двух разных следствий </a:t>
            </a:r>
            <a:r>
              <a:rPr lang="ru-RU" sz="1600" dirty="0" smtClean="0"/>
              <a:t>разделительных посылок, обусловленных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одним и тем же </a:t>
            </a:r>
            <a:r>
              <a:rPr lang="ru-RU" sz="1600" dirty="0" smtClean="0"/>
              <a:t>основанием,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к отрицанию этого основания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644000" y="1152000"/>
            <a:ext cx="4356000" cy="27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r>
              <a:rPr lang="ru-RU" dirty="0" smtClean="0">
                <a:solidFill>
                  <a:srgbClr val="FFFF00"/>
                </a:solidFill>
                <a:cs typeface="Arial" charset="0"/>
              </a:rPr>
              <a:t>Сложная конструктивная дилемма</a:t>
            </a:r>
            <a:r>
              <a:rPr lang="ru-RU" dirty="0" smtClean="0">
                <a:cs typeface="Arial" charset="0"/>
              </a:rPr>
              <a:t> </a:t>
            </a:r>
            <a:r>
              <a:rPr lang="ru-RU" dirty="0"/>
              <a:t>–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/>
              <a:t>разновидность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условно-разделительного силлогизма</a:t>
            </a:r>
            <a:r>
              <a:rPr lang="ru-RU" sz="1600" dirty="0"/>
              <a:t>,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в которой вывод делается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от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утверждения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одного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из двух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альтернативных оснований </a:t>
            </a:r>
            <a:r>
              <a:rPr lang="ru-RU" sz="1600" dirty="0" smtClean="0"/>
              <a:t>разделительных посылок, обусловливающих</a:t>
            </a:r>
            <a:r>
              <a:rPr lang="ru-RU" sz="1600" dirty="0" smtClean="0">
                <a:solidFill>
                  <a:srgbClr val="00FF00"/>
                </a:solidFill>
              </a:rPr>
              <a:t> разные </a:t>
            </a:r>
            <a:r>
              <a:rPr lang="ru-RU" sz="1600" dirty="0" smtClean="0"/>
              <a:t>следствия,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к утверждению одного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из соответствующих следствий</a:t>
            </a:r>
            <a:r>
              <a:rPr lang="ru-RU" sz="1600" dirty="0" smtClean="0"/>
              <a:t>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644000" y="3996000"/>
            <a:ext cx="4356000" cy="27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FFFF00"/>
                </a:solidFill>
                <a:cs typeface="Arial" charset="0"/>
              </a:rPr>
              <a:t>Сложная деструктивная дилемма</a:t>
            </a:r>
            <a:r>
              <a:rPr lang="ru-RU" dirty="0" smtClean="0">
                <a:cs typeface="Arial" charset="0"/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sz="1600" dirty="0"/>
              <a:t>разновидность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условно-разделительного силлогизма</a:t>
            </a:r>
            <a:r>
              <a:rPr lang="ru-RU" sz="1600" dirty="0"/>
              <a:t>,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в которой вывод делается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от отрицания одного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из двух разных следствий </a:t>
            </a:r>
            <a:r>
              <a:rPr lang="ru-RU" sz="1600" dirty="0" smtClean="0"/>
              <a:t>разделительных посылок, обусловленных</a:t>
            </a:r>
            <a:r>
              <a:rPr lang="ru-RU" sz="1600" dirty="0" smtClean="0">
                <a:solidFill>
                  <a:srgbClr val="00FF00"/>
                </a:solidFill>
              </a:rPr>
              <a:t> разными </a:t>
            </a:r>
            <a:r>
              <a:rPr lang="ru-RU" sz="1600" dirty="0" smtClean="0"/>
              <a:t>основаниями,</a:t>
            </a:r>
            <a:r>
              <a:rPr lang="ru-RU" sz="1600" dirty="0" smtClean="0">
                <a:solidFill>
                  <a:srgbClr val="00FF00"/>
                </a:solidFill>
              </a:rPr>
              <a:t> к отрицанию одного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из соответствующих оснований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48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Условно-разделительные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Сложная деструктивная дилемма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 bwMode="auto">
          <a:xfrm>
            <a:off x="1944688" y="1728000"/>
            <a:ext cx="2520950" cy="237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2124075" y="1908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124075" y="234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2124075" y="2772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303463" y="3204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843213" y="3564000"/>
            <a:ext cx="720725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CC00FF"/>
                </a:solidFill>
              </a:rPr>
              <a:t>С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0" y="1728000"/>
            <a:ext cx="19446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Простая</a:t>
            </a:r>
            <a:r>
              <a:rPr lang="ru-RU" dirty="0">
                <a:solidFill>
                  <a:srgbClr val="00FFFF"/>
                </a:solidFill>
              </a:rPr>
              <a:t>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конструктивная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дилемма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535488" y="1728000"/>
            <a:ext cx="1944687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Сложная</a:t>
            </a:r>
            <a:r>
              <a:rPr lang="ru-RU" dirty="0">
                <a:solidFill>
                  <a:srgbClr val="00FFFF"/>
                </a:solidFill>
              </a:rPr>
              <a:t>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конструктивная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дилемма</a:t>
            </a:r>
          </a:p>
        </p:txBody>
      </p:sp>
      <p:sp>
        <p:nvSpPr>
          <p:cNvPr id="43" name="Скругленный прямоугольник 42"/>
          <p:cNvSpPr/>
          <p:nvPr/>
        </p:nvSpPr>
        <p:spPr bwMode="auto">
          <a:xfrm>
            <a:off x="6480175" y="1728000"/>
            <a:ext cx="2520950" cy="237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6659563" y="1908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6659563" y="234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A50021"/>
                </a:solidFill>
              </a:rPr>
              <a:t>D</a:t>
            </a:r>
            <a:endParaRPr lang="ru-RU" dirty="0">
              <a:solidFill>
                <a:srgbClr val="A50021"/>
              </a:solidFill>
            </a:endParaRP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6659563" y="2772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47" name="Rectangle 7"/>
          <p:cNvSpPr>
            <a:spLocks noChangeArrowheads="1"/>
          </p:cNvSpPr>
          <p:nvPr/>
        </p:nvSpPr>
        <p:spPr bwMode="auto">
          <a:xfrm>
            <a:off x="6840538" y="3204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8" name="Rectangle 7"/>
          <p:cNvSpPr>
            <a:spLocks noChangeArrowheads="1"/>
          </p:cNvSpPr>
          <p:nvPr/>
        </p:nvSpPr>
        <p:spPr bwMode="auto">
          <a:xfrm>
            <a:off x="6659563" y="3564000"/>
            <a:ext cx="2160587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либо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r>
              <a:rPr lang="ru-RU" dirty="0">
                <a:solidFill>
                  <a:srgbClr val="0000FF"/>
                </a:solidFill>
              </a:rPr>
              <a:t>, либо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A50021"/>
                </a:solidFill>
              </a:rPr>
              <a:t>D</a:t>
            </a:r>
            <a:endParaRPr lang="ru-RU" dirty="0">
              <a:solidFill>
                <a:srgbClr val="A50021"/>
              </a:solidFill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0" y="4319588"/>
            <a:ext cx="19446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Простая</a:t>
            </a:r>
            <a:r>
              <a:rPr lang="ru-RU" dirty="0">
                <a:solidFill>
                  <a:srgbClr val="00FFFF"/>
                </a:solidFill>
              </a:rPr>
              <a:t>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FF66FF"/>
                </a:solidFill>
              </a:rPr>
              <a:t>деструктивная</a:t>
            </a:r>
            <a:r>
              <a:rPr lang="ru-RU" dirty="0">
                <a:solidFill>
                  <a:srgbClr val="00FFFF"/>
                </a:solidFill>
              </a:rPr>
              <a:t>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дилемма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4535488" y="4319588"/>
            <a:ext cx="194468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Сложная</a:t>
            </a:r>
            <a:r>
              <a:rPr lang="ru-RU" dirty="0">
                <a:solidFill>
                  <a:srgbClr val="00FFFF"/>
                </a:solidFill>
              </a:rPr>
              <a:t>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FF66FF"/>
                </a:solidFill>
              </a:rPr>
              <a:t>деструктивная</a:t>
            </a:r>
            <a:r>
              <a:rPr lang="ru-RU" dirty="0">
                <a:solidFill>
                  <a:srgbClr val="00FFFF"/>
                </a:solidFill>
              </a:rPr>
              <a:t>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дилемма</a:t>
            </a:r>
          </a:p>
        </p:txBody>
      </p:sp>
      <p:sp>
        <p:nvSpPr>
          <p:cNvPr id="52" name="Скругленный прямоугольник 51"/>
          <p:cNvSpPr/>
          <p:nvPr/>
        </p:nvSpPr>
        <p:spPr bwMode="auto">
          <a:xfrm>
            <a:off x="1871663" y="4319587"/>
            <a:ext cx="2663825" cy="237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3" name="Rectangle 7"/>
          <p:cNvSpPr>
            <a:spLocks noChangeArrowheads="1"/>
          </p:cNvSpPr>
          <p:nvPr/>
        </p:nvSpPr>
        <p:spPr bwMode="auto">
          <a:xfrm>
            <a:off x="2124075" y="4500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54" name="Rectangle 7"/>
          <p:cNvSpPr>
            <a:spLocks noChangeArrowheads="1"/>
          </p:cNvSpPr>
          <p:nvPr/>
        </p:nvSpPr>
        <p:spPr bwMode="auto">
          <a:xfrm>
            <a:off x="2124075" y="4932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55" name="Rectangle 7"/>
          <p:cNvSpPr>
            <a:spLocks noChangeArrowheads="1"/>
          </p:cNvSpPr>
          <p:nvPr/>
        </p:nvSpPr>
        <p:spPr bwMode="auto">
          <a:xfrm>
            <a:off x="1979613" y="5364000"/>
            <a:ext cx="2447925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Либо 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r>
              <a:rPr lang="ru-RU" dirty="0">
                <a:solidFill>
                  <a:srgbClr val="0000FF"/>
                </a:solidFill>
              </a:rPr>
              <a:t>, либо 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56" name="Rectangle 7"/>
          <p:cNvSpPr>
            <a:spLocks noChangeArrowheads="1"/>
          </p:cNvSpPr>
          <p:nvPr/>
        </p:nvSpPr>
        <p:spPr bwMode="auto">
          <a:xfrm>
            <a:off x="2303463" y="579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57" name="Rectangle 7"/>
          <p:cNvSpPr>
            <a:spLocks noChangeArrowheads="1"/>
          </p:cNvSpPr>
          <p:nvPr/>
        </p:nvSpPr>
        <p:spPr bwMode="auto">
          <a:xfrm>
            <a:off x="2843213" y="6156000"/>
            <a:ext cx="720725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en-US" dirty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 bwMode="auto">
          <a:xfrm>
            <a:off x="6408738" y="4319587"/>
            <a:ext cx="2663825" cy="237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auto">
          <a:xfrm>
            <a:off x="6659563" y="4500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60" name="Rectangle 7"/>
          <p:cNvSpPr>
            <a:spLocks noChangeArrowheads="1"/>
          </p:cNvSpPr>
          <p:nvPr/>
        </p:nvSpPr>
        <p:spPr bwMode="auto">
          <a:xfrm>
            <a:off x="6659563" y="4932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A50021"/>
                </a:solidFill>
              </a:rPr>
              <a:t>D</a:t>
            </a:r>
            <a:endParaRPr lang="ru-RU" dirty="0">
              <a:solidFill>
                <a:srgbClr val="A50021"/>
              </a:solidFill>
            </a:endParaRPr>
          </a:p>
        </p:txBody>
      </p:sp>
      <p:sp>
        <p:nvSpPr>
          <p:cNvPr id="61" name="Rectangle 7"/>
          <p:cNvSpPr>
            <a:spLocks noChangeArrowheads="1"/>
          </p:cNvSpPr>
          <p:nvPr/>
        </p:nvSpPr>
        <p:spPr bwMode="auto">
          <a:xfrm>
            <a:off x="6516688" y="5364000"/>
            <a:ext cx="2447925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Либо 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r>
              <a:rPr lang="ru-RU" dirty="0">
                <a:solidFill>
                  <a:srgbClr val="0000FF"/>
                </a:solidFill>
              </a:rPr>
              <a:t>, либо 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A50021"/>
                </a:solidFill>
              </a:rPr>
              <a:t>D</a:t>
            </a:r>
            <a:endParaRPr lang="ru-RU" dirty="0">
              <a:solidFill>
                <a:srgbClr val="A50021"/>
              </a:solidFill>
            </a:endParaRPr>
          </a:p>
        </p:txBody>
      </p:sp>
      <p:sp>
        <p:nvSpPr>
          <p:cNvPr id="62" name="Rectangle 7"/>
          <p:cNvSpPr>
            <a:spLocks noChangeArrowheads="1"/>
          </p:cNvSpPr>
          <p:nvPr/>
        </p:nvSpPr>
        <p:spPr bwMode="auto">
          <a:xfrm>
            <a:off x="6840538" y="579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63" name="Rectangle 7"/>
          <p:cNvSpPr>
            <a:spLocks noChangeArrowheads="1"/>
          </p:cNvSpPr>
          <p:nvPr/>
        </p:nvSpPr>
        <p:spPr bwMode="auto">
          <a:xfrm>
            <a:off x="6516688" y="6156000"/>
            <a:ext cx="2447925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либо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CC"/>
                </a:solidFill>
              </a:rPr>
              <a:t>, </a:t>
            </a:r>
            <a:r>
              <a:rPr lang="ru-RU" dirty="0">
                <a:solidFill>
                  <a:srgbClr val="0000FF"/>
                </a:solidFill>
              </a:rPr>
              <a:t>либо 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0" y="2700000"/>
            <a:ext cx="19446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en-US" sz="1600" dirty="0" smtClean="0">
                <a:solidFill>
                  <a:schemeClr val="accent3"/>
                </a:solidFill>
              </a:rPr>
              <a:t>(</a:t>
            </a:r>
            <a:r>
              <a:rPr lang="ru-RU" sz="1600" dirty="0" smtClean="0">
                <a:solidFill>
                  <a:schemeClr val="accent3"/>
                </a:solidFill>
              </a:rPr>
              <a:t>разделительная версия </a:t>
            </a:r>
            <a:r>
              <a:rPr lang="en-US" sz="1600" dirty="0" smtClean="0">
                <a:solidFill>
                  <a:schemeClr val="accent3"/>
                </a:solidFill>
              </a:rPr>
              <a:t/>
            </a:r>
            <a:br>
              <a:rPr lang="en-US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модуса</a:t>
            </a:r>
            <a:r>
              <a:rPr lang="en-US" sz="1600" dirty="0" smtClean="0">
                <a:solidFill>
                  <a:schemeClr val="accent3"/>
                </a:solidFill>
              </a:rPr>
              <a:t> ponens</a:t>
            </a:r>
            <a:r>
              <a:rPr lang="ru-RU" sz="1600" dirty="0" smtClean="0">
                <a:solidFill>
                  <a:schemeClr val="accent3"/>
                </a:solidFill>
              </a:rPr>
              <a:t>)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536000" y="2700000"/>
            <a:ext cx="19446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en-US" sz="1600" dirty="0" smtClean="0">
                <a:solidFill>
                  <a:schemeClr val="accent3"/>
                </a:solidFill>
              </a:rPr>
              <a:t>(</a:t>
            </a:r>
            <a:r>
              <a:rPr lang="ru-RU" sz="1600" dirty="0" smtClean="0">
                <a:solidFill>
                  <a:schemeClr val="accent3"/>
                </a:solidFill>
              </a:rPr>
              <a:t>разделительная версия </a:t>
            </a:r>
            <a:r>
              <a:rPr lang="en-US" sz="1600" dirty="0" smtClean="0">
                <a:solidFill>
                  <a:schemeClr val="accent3"/>
                </a:solidFill>
              </a:rPr>
              <a:t/>
            </a:r>
            <a:br>
              <a:rPr lang="en-US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модуса</a:t>
            </a:r>
            <a:r>
              <a:rPr lang="en-US" sz="1600" dirty="0" smtClean="0">
                <a:solidFill>
                  <a:schemeClr val="accent3"/>
                </a:solidFill>
              </a:rPr>
              <a:t> ponens</a:t>
            </a:r>
            <a:r>
              <a:rPr lang="ru-RU" sz="1600" dirty="0" smtClean="0">
                <a:solidFill>
                  <a:schemeClr val="accent3"/>
                </a:solidFill>
              </a:rPr>
              <a:t>)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0" y="5292000"/>
            <a:ext cx="19446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en-US" sz="1600" dirty="0" smtClean="0">
                <a:solidFill>
                  <a:schemeClr val="accent3"/>
                </a:solidFill>
              </a:rPr>
              <a:t>(</a:t>
            </a:r>
            <a:r>
              <a:rPr lang="ru-RU" sz="1600" dirty="0" smtClean="0">
                <a:solidFill>
                  <a:schemeClr val="accent3"/>
                </a:solidFill>
              </a:rPr>
              <a:t>разделительная версия </a:t>
            </a:r>
            <a:r>
              <a:rPr lang="en-US" sz="1600" dirty="0" smtClean="0">
                <a:solidFill>
                  <a:schemeClr val="accent3"/>
                </a:solidFill>
              </a:rPr>
              <a:t/>
            </a:r>
            <a:br>
              <a:rPr lang="en-US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модуса</a:t>
            </a:r>
            <a:r>
              <a:rPr lang="en-US" sz="1600" dirty="0" smtClean="0">
                <a:solidFill>
                  <a:schemeClr val="accent3"/>
                </a:solidFill>
              </a:rPr>
              <a:t> tollens</a:t>
            </a:r>
            <a:r>
              <a:rPr lang="ru-RU" sz="1600" dirty="0" smtClean="0">
                <a:solidFill>
                  <a:schemeClr val="accent3"/>
                </a:solidFill>
              </a:rPr>
              <a:t>)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536000" y="5292000"/>
            <a:ext cx="19446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en-US" sz="1600" dirty="0" smtClean="0">
                <a:solidFill>
                  <a:schemeClr val="accent3"/>
                </a:solidFill>
              </a:rPr>
              <a:t>(</a:t>
            </a:r>
            <a:r>
              <a:rPr lang="ru-RU" sz="1600" dirty="0" smtClean="0">
                <a:solidFill>
                  <a:schemeClr val="accent3"/>
                </a:solidFill>
              </a:rPr>
              <a:t>разделительная версия </a:t>
            </a:r>
            <a:r>
              <a:rPr lang="en-US" sz="1600" dirty="0" smtClean="0">
                <a:solidFill>
                  <a:schemeClr val="accent3"/>
                </a:solidFill>
              </a:rPr>
              <a:t/>
            </a:r>
            <a:br>
              <a:rPr lang="en-US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модуса</a:t>
            </a:r>
            <a:r>
              <a:rPr lang="en-US" sz="1600" dirty="0" smtClean="0">
                <a:solidFill>
                  <a:schemeClr val="accent3"/>
                </a:solidFill>
              </a:rPr>
              <a:t> tollens</a:t>
            </a:r>
            <a:r>
              <a:rPr lang="ru-RU" sz="1600" dirty="0" smtClean="0">
                <a:solidFill>
                  <a:schemeClr val="accent3"/>
                </a:solidFill>
              </a:rPr>
              <a:t>)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3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Условно-разделительные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Сложная деструктивная дилемма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3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Условно-разделительные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Сложная деструктивная дилемма</a:t>
            </a: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1944000" y="1800224"/>
            <a:ext cx="2664000" cy="237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2196000" y="198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196000" y="2412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FF"/>
                </a:solidFill>
              </a:rPr>
              <a:t>C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A50021"/>
                </a:solidFill>
              </a:rPr>
              <a:t>D</a:t>
            </a:r>
            <a:endParaRPr lang="ru-RU" dirty="0">
              <a:solidFill>
                <a:srgbClr val="A50021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2052000" y="2844000"/>
            <a:ext cx="2448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Либо 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r>
              <a:rPr lang="ru-RU" dirty="0" smtClean="0">
                <a:solidFill>
                  <a:srgbClr val="0000FF"/>
                </a:solidFill>
              </a:rPr>
              <a:t>, либо 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A50021"/>
                </a:solidFill>
              </a:rPr>
              <a:t>D</a:t>
            </a:r>
            <a:endParaRPr lang="ru-RU" dirty="0">
              <a:solidFill>
                <a:srgbClr val="A50021"/>
              </a:solidFill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412000" y="327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052000" y="3636000"/>
            <a:ext cx="2448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либо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CC"/>
                </a:solidFill>
              </a:rPr>
              <a:t>, </a:t>
            </a:r>
            <a:r>
              <a:rPr lang="ru-RU" dirty="0" smtClean="0">
                <a:solidFill>
                  <a:srgbClr val="0000FF"/>
                </a:solidFill>
              </a:rPr>
              <a:t>либо 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FF"/>
                </a:solidFill>
              </a:rPr>
              <a:t>C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0" y="1800225"/>
            <a:ext cx="19446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Сложная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FF66FF"/>
                </a:solidFill>
              </a:rPr>
              <a:t>деструктивная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дилемма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 bwMode="auto">
          <a:xfrm>
            <a:off x="4680000" y="1800224"/>
            <a:ext cx="4320000" cy="388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4968000" y="2016000"/>
            <a:ext cx="3744000" cy="72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 бы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«Спартак» выиграл у «Динамо»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006600"/>
                </a:solidFill>
              </a:rPr>
              <a:t>«Спартак» вышел </a:t>
            </a:r>
            <a:r>
              <a:rPr lang="ru-RU" sz="1600" dirty="0" smtClean="0">
                <a:solidFill>
                  <a:srgbClr val="0000FF"/>
                </a:solidFill>
              </a:rPr>
              <a:t>бы</a:t>
            </a:r>
            <a:r>
              <a:rPr lang="ru-RU" sz="1600" dirty="0" smtClean="0">
                <a:solidFill>
                  <a:srgbClr val="006600"/>
                </a:solidFill>
              </a:rPr>
              <a:t> в финал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4968000" y="2844000"/>
            <a:ext cx="3744000" cy="72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 бы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FF"/>
                </a:solidFill>
              </a:rPr>
              <a:t>«Торпедо» выиграло у «Зенита»</a:t>
            </a:r>
            <a:r>
              <a:rPr lang="ru-RU" sz="1600" dirty="0" smtClean="0">
                <a:solidFill>
                  <a:srgbClr val="0000FF"/>
                </a:solidFill>
              </a:rPr>
              <a:t>,</a:t>
            </a:r>
            <a:r>
              <a:rPr lang="ru-RU" sz="1600" dirty="0" smtClean="0">
                <a:solidFill>
                  <a:srgbClr val="FF00FF"/>
                </a:solidFill>
              </a:rPr>
              <a:t> </a:t>
            </a:r>
            <a:br>
              <a:rPr lang="ru-RU" sz="1600" dirty="0" smtClean="0">
                <a:solidFill>
                  <a:srgbClr val="FF00FF"/>
                </a:solidFill>
              </a:rPr>
            </a:br>
            <a:r>
              <a:rPr lang="ru-RU" sz="1600" dirty="0" smtClean="0">
                <a:solidFill>
                  <a:srgbClr val="A50021"/>
                </a:solidFill>
              </a:rPr>
              <a:t>«Торпедо» вышло</a:t>
            </a:r>
            <a:r>
              <a:rPr lang="ru-RU" sz="1600" dirty="0" smtClean="0">
                <a:solidFill>
                  <a:srgbClr val="CC3300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бы</a:t>
            </a:r>
            <a:r>
              <a:rPr lang="ru-RU" sz="1600" dirty="0" smtClean="0">
                <a:solidFill>
                  <a:srgbClr val="CC3300"/>
                </a:solidFill>
              </a:rPr>
              <a:t> </a:t>
            </a:r>
            <a:r>
              <a:rPr lang="ru-RU" sz="1600" dirty="0" smtClean="0">
                <a:solidFill>
                  <a:srgbClr val="A50021"/>
                </a:solidFill>
              </a:rPr>
              <a:t>в финал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4968000" y="3672000"/>
            <a:ext cx="3744000" cy="576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Но </a:t>
            </a:r>
            <a:r>
              <a:rPr lang="ru-RU" sz="1600" dirty="0" smtClean="0">
                <a:solidFill>
                  <a:srgbClr val="006600"/>
                </a:solidFill>
              </a:rPr>
              <a:t>«Спартак»</a:t>
            </a:r>
            <a:r>
              <a:rPr lang="ru-RU" sz="1600" dirty="0" smtClean="0">
                <a:solidFill>
                  <a:srgbClr val="0000FF"/>
                </a:solidFill>
              </a:rPr>
              <a:t> и </a:t>
            </a:r>
            <a:r>
              <a:rPr lang="ru-RU" sz="1600" dirty="0" smtClean="0">
                <a:solidFill>
                  <a:srgbClr val="A50021"/>
                </a:solidFill>
              </a:rPr>
              <a:t>«Торпедо»</a:t>
            </a:r>
            <a:r>
              <a:rPr lang="ru-RU" sz="1600" dirty="0" smtClean="0">
                <a:solidFill>
                  <a:srgbClr val="CC3300"/>
                </a:solidFill>
              </a:rPr>
              <a:t> </a:t>
            </a:r>
            <a:br>
              <a:rPr lang="ru-RU" sz="1600" dirty="0" smtClean="0">
                <a:solidFill>
                  <a:srgbClr val="CC3300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так и не встретились в финале.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" name="Rectangle 7"/>
          <p:cNvSpPr>
            <a:spLocks noChangeArrowheads="1"/>
          </p:cNvSpPr>
          <p:nvPr/>
        </p:nvSpPr>
        <p:spPr bwMode="auto">
          <a:xfrm>
            <a:off x="5940000" y="435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8" name="Rectangle 7"/>
          <p:cNvSpPr>
            <a:spLocks noChangeArrowheads="1"/>
          </p:cNvSpPr>
          <p:nvPr/>
        </p:nvSpPr>
        <p:spPr bwMode="auto">
          <a:xfrm>
            <a:off x="4968000" y="4752000"/>
            <a:ext cx="3744000" cy="72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либо </a:t>
            </a:r>
            <a:r>
              <a:rPr lang="ru-RU" sz="1600" dirty="0" smtClean="0">
                <a:solidFill>
                  <a:srgbClr val="FF0000"/>
                </a:solidFill>
              </a:rPr>
              <a:t>«Спартак»</a:t>
            </a:r>
            <a:r>
              <a:rPr lang="ru-RU" sz="1600" dirty="0" smtClean="0">
                <a:solidFill>
                  <a:srgbClr val="0000FF"/>
                </a:solidFill>
              </a:rPr>
              <a:t> не </a:t>
            </a:r>
            <a:r>
              <a:rPr lang="ru-RU" sz="1600" dirty="0" smtClean="0">
                <a:solidFill>
                  <a:srgbClr val="FF0000"/>
                </a:solidFill>
              </a:rPr>
              <a:t>выиграл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у «Динамо»</a:t>
            </a:r>
            <a:r>
              <a:rPr lang="ru-RU" sz="1600" dirty="0" smtClean="0">
                <a:solidFill>
                  <a:srgbClr val="0000FF"/>
                </a:solidFill>
              </a:rPr>
              <a:t>, либо </a:t>
            </a:r>
            <a:r>
              <a:rPr lang="ru-RU" sz="1600" dirty="0" smtClean="0">
                <a:solidFill>
                  <a:srgbClr val="FF00FF"/>
                </a:solidFill>
              </a:rPr>
              <a:t>«Торпедо»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не </a:t>
            </a:r>
            <a:r>
              <a:rPr lang="ru-RU" sz="1600" dirty="0" smtClean="0">
                <a:solidFill>
                  <a:srgbClr val="FF00FF"/>
                </a:solidFill>
              </a:rPr>
              <a:t>выиграло у «Зенита»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0" y="2772000"/>
            <a:ext cx="194400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en-US" sz="1600" dirty="0" smtClean="0">
                <a:solidFill>
                  <a:schemeClr val="accent3"/>
                </a:solidFill>
              </a:rPr>
              <a:t>(</a:t>
            </a:r>
            <a:r>
              <a:rPr lang="ru-RU" sz="1600" dirty="0" smtClean="0">
                <a:solidFill>
                  <a:schemeClr val="accent3"/>
                </a:solidFill>
              </a:rPr>
              <a:t>разделительная версия </a:t>
            </a:r>
            <a:r>
              <a:rPr lang="en-US" sz="1600" dirty="0" smtClean="0">
                <a:solidFill>
                  <a:schemeClr val="accent3"/>
                </a:solidFill>
              </a:rPr>
              <a:t/>
            </a:r>
            <a:br>
              <a:rPr lang="en-US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модуса</a:t>
            </a:r>
            <a:r>
              <a:rPr lang="en-US" sz="1600" dirty="0" smtClean="0">
                <a:solidFill>
                  <a:schemeClr val="accent3"/>
                </a:solidFill>
              </a:rPr>
              <a:t> tollens</a:t>
            </a:r>
            <a:r>
              <a:rPr lang="ru-RU" sz="1600" dirty="0" smtClean="0">
                <a:solidFill>
                  <a:schemeClr val="accent3"/>
                </a:solidFill>
              </a:rPr>
              <a:t>)</a:t>
            </a:r>
            <a:endParaRPr lang="ru-RU" sz="16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41" grpId="0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2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ChangeArrowheads="1"/>
          </p:cNvSpPr>
          <p:nvPr/>
        </p:nvSpPr>
        <p:spPr bwMode="auto">
          <a:xfrm>
            <a:off x="1979613" y="1438275"/>
            <a:ext cx="50387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dirty="0"/>
              <a:t>Вопросы?</a:t>
            </a:r>
          </a:p>
        </p:txBody>
      </p:sp>
      <p:pic>
        <p:nvPicPr>
          <p:cNvPr id="306179" name="Picture 3" descr="Gozzoli, Averro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9000" y="3598863"/>
            <a:ext cx="4822825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6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06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8" grpId="0"/>
      <p:bldP spid="30617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Чисто условный силлогизм</a:t>
            </a: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252000" y="2088000"/>
            <a:ext cx="3384000" cy="291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32000" y="2268000"/>
            <a:ext cx="3024000" cy="648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36000" tIns="46800" rIns="36000" anchor="ctr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число делится на 8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FF"/>
                </a:solidFill>
              </a:rPr>
              <a:t>оно делится на 4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32000" y="3024000"/>
            <a:ext cx="3024000" cy="648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36000" tIns="46800" rIns="36000" anchor="ctr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FF"/>
                </a:solidFill>
              </a:rPr>
              <a:t>число делится на 4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6600"/>
                </a:solidFill>
              </a:rPr>
              <a:t>оно делится на 2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32000" y="4176000"/>
            <a:ext cx="3024000" cy="648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36000" tIns="46800" rIns="36000" anchor="ctr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число делится на 8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6600"/>
                </a:solidFill>
              </a:rPr>
              <a:t>оно делится на 2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044000" y="37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3852000" y="2088000"/>
            <a:ext cx="5040000" cy="291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4032000" y="2268000"/>
            <a:ext cx="4680000" cy="648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46800" anchor="ctr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стороны треугольника равны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FF"/>
                </a:solidFill>
              </a:rPr>
              <a:t>углы треугольника тоже равны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4032000" y="3024000"/>
            <a:ext cx="4680000" cy="648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0" tIns="46800" rIns="0" anchor="ctr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FF"/>
                </a:solidFill>
              </a:rPr>
              <a:t>углы треугольника равны, </a:t>
            </a:r>
            <a:br>
              <a:rPr lang="ru-RU" dirty="0" smtClean="0">
                <a:solidFill>
                  <a:srgbClr val="FF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6600"/>
                </a:solidFill>
              </a:rPr>
              <a:t>каждый угол треугольника равен 60</a:t>
            </a:r>
            <a:r>
              <a:rPr lang="fr-FR" dirty="0" smtClean="0">
                <a:solidFill>
                  <a:srgbClr val="006600"/>
                </a:solidFill>
              </a:rPr>
              <a:t>º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5472000" y="37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4032000" y="4176000"/>
            <a:ext cx="4680000" cy="648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0" tIns="46800" rIns="0" anchor="ctr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стороны треугольника равны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6600"/>
                </a:solidFill>
              </a:rPr>
              <a:t>каждый угол треугольника равен 60</a:t>
            </a:r>
            <a:r>
              <a:rPr lang="fr-FR" dirty="0" smtClean="0">
                <a:solidFill>
                  <a:srgbClr val="006600"/>
                </a:solidFill>
              </a:rPr>
              <a:t>º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72000" y="5436000"/>
            <a:ext cx="3600450" cy="720725"/>
          </a:xfrm>
          <a:prstGeom prst="flowChartAlternateProcess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FFFF"/>
                </a:solidFill>
              </a:rPr>
              <a:t>Следствие следствия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есть следствие основания.</a:t>
            </a:r>
            <a:endParaRPr lang="ru-RU" dirty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Скругленный прямоугольник 49"/>
          <p:cNvSpPr/>
          <p:nvPr/>
        </p:nvSpPr>
        <p:spPr bwMode="auto">
          <a:xfrm>
            <a:off x="6120000" y="1728000"/>
            <a:ext cx="2520950" cy="262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8" name="Скругленный прямоугольник 47"/>
          <p:cNvSpPr/>
          <p:nvPr/>
        </p:nvSpPr>
        <p:spPr bwMode="auto">
          <a:xfrm>
            <a:off x="3312000" y="1728000"/>
            <a:ext cx="2520950" cy="262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 bwMode="auto">
          <a:xfrm>
            <a:off x="500034" y="1728000"/>
            <a:ext cx="2520950" cy="262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Чисто условный силлогизм</a:t>
            </a: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503238" y="1728000"/>
            <a:ext cx="2520950" cy="180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197" name="Rectangle 7"/>
          <p:cNvSpPr>
            <a:spLocks noChangeArrowheads="1"/>
          </p:cNvSpPr>
          <p:nvPr/>
        </p:nvSpPr>
        <p:spPr bwMode="auto">
          <a:xfrm>
            <a:off x="684213" y="1836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684213" y="2268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684213" y="306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</a:t>
            </a:r>
            <a:r>
              <a:rPr lang="ru-RU" dirty="0" smtClean="0">
                <a:solidFill>
                  <a:srgbClr val="0000FF"/>
                </a:solidFill>
              </a:rPr>
              <a:t>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8200" name="Rectangle 7"/>
          <p:cNvSpPr>
            <a:spLocks noChangeArrowheads="1"/>
          </p:cNvSpPr>
          <p:nvPr/>
        </p:nvSpPr>
        <p:spPr bwMode="auto">
          <a:xfrm>
            <a:off x="863600" y="270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3311525" y="1728000"/>
            <a:ext cx="2520950" cy="180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3492500" y="1836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492500" y="2268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CC00FF"/>
                </a:solidFill>
              </a:rPr>
              <a:t>С</a:t>
            </a:r>
            <a:r>
              <a:rPr lang="ru-RU" dirty="0">
                <a:solidFill>
                  <a:srgbClr val="0000FF"/>
                </a:solidFill>
              </a:rPr>
              <a:t>, то 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492500" y="306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</a:t>
            </a:r>
            <a:r>
              <a:rPr lang="ru-RU" dirty="0" smtClean="0">
                <a:solidFill>
                  <a:srgbClr val="0000FF"/>
                </a:solidFill>
              </a:rPr>
              <a:t>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3671888" y="270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3492500" y="3852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CC00FF"/>
                </a:solidFill>
              </a:rPr>
              <a:t>С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6119813" y="1728000"/>
            <a:ext cx="2520950" cy="180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6300788" y="1836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6300788" y="2268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6300788" y="306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</a:t>
            </a:r>
            <a:r>
              <a:rPr lang="ru-RU" dirty="0" smtClean="0">
                <a:solidFill>
                  <a:srgbClr val="0000FF"/>
                </a:solidFill>
              </a:rPr>
              <a:t>сли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en-US" dirty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6480175" y="270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6300788" y="3852000"/>
            <a:ext cx="2159000" cy="35877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CC00FF"/>
                </a:solidFill>
              </a:rPr>
              <a:t>С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en-US" dirty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684213" y="3852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r>
              <a:rPr lang="ru-RU" dirty="0">
                <a:solidFill>
                  <a:srgbClr val="0000FF"/>
                </a:solidFill>
              </a:rPr>
              <a:t>, то 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1" name="Скругленный прямоугольник 30"/>
          <p:cNvSpPr>
            <a:spLocks noChangeArrowheads="1"/>
          </p:cNvSpPr>
          <p:nvPr/>
        </p:nvSpPr>
        <p:spPr bwMode="auto">
          <a:xfrm>
            <a:off x="6119813" y="4608000"/>
            <a:ext cx="2520950" cy="1798637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dirty="0"/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6300788" y="4716000"/>
            <a:ext cx="2159000" cy="35877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6300788" y="5148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6300788" y="5940000"/>
            <a:ext cx="2159000" cy="35877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</a:t>
            </a:r>
            <a:r>
              <a:rPr lang="ru-RU" dirty="0" smtClean="0">
                <a:solidFill>
                  <a:srgbClr val="0000FF"/>
                </a:solidFill>
              </a:rPr>
              <a:t>сли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CC00FF"/>
                </a:solidFill>
              </a:rPr>
              <a:t>C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r>
              <a:rPr lang="ru-RU" dirty="0">
                <a:solidFill>
                  <a:srgbClr val="0000FF"/>
                </a:solidFill>
              </a:rPr>
              <a:t>то</a:t>
            </a:r>
            <a:r>
              <a:rPr lang="en-US" dirty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6480175" y="55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36" name="Скругленный прямоугольник 35"/>
          <p:cNvSpPr>
            <a:spLocks noChangeArrowheads="1"/>
          </p:cNvSpPr>
          <p:nvPr/>
        </p:nvSpPr>
        <p:spPr bwMode="auto">
          <a:xfrm>
            <a:off x="3311525" y="4608000"/>
            <a:ext cx="2520950" cy="1798637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dirty="0"/>
          </a:p>
        </p:txBody>
      </p:sp>
      <p:sp>
        <p:nvSpPr>
          <p:cNvPr id="37" name="Rectangle 7"/>
          <p:cNvSpPr>
            <a:spLocks noChangeArrowheads="1"/>
          </p:cNvSpPr>
          <p:nvPr/>
        </p:nvSpPr>
        <p:spPr bwMode="auto">
          <a:xfrm>
            <a:off x="3492500" y="4716000"/>
            <a:ext cx="2159000" cy="35877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38" name="Rectangle 7"/>
          <p:cNvSpPr>
            <a:spLocks noChangeArrowheads="1"/>
          </p:cNvSpPr>
          <p:nvPr/>
        </p:nvSpPr>
        <p:spPr bwMode="auto">
          <a:xfrm>
            <a:off x="3492500" y="5148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r>
              <a:rPr lang="ru-RU" dirty="0">
                <a:solidFill>
                  <a:srgbClr val="0000FF"/>
                </a:solidFill>
              </a:rPr>
              <a:t>, то 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3492500" y="5940000"/>
            <a:ext cx="2159000" cy="35877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CC00FF"/>
                </a:solidFill>
              </a:rPr>
              <a:t>С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0" name="Rectangle 7"/>
          <p:cNvSpPr>
            <a:spLocks noChangeArrowheads="1"/>
          </p:cNvSpPr>
          <p:nvPr/>
        </p:nvSpPr>
        <p:spPr bwMode="auto">
          <a:xfrm>
            <a:off x="3671888" y="55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1" name="Скругленный прямоугольник 40"/>
          <p:cNvSpPr>
            <a:spLocks noChangeArrowheads="1"/>
          </p:cNvSpPr>
          <p:nvPr/>
        </p:nvSpPr>
        <p:spPr bwMode="auto">
          <a:xfrm>
            <a:off x="504000" y="4608000"/>
            <a:ext cx="2520950" cy="1798637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dirty="0"/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684000" y="4716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684000" y="5148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864000" y="55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684000" y="594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r>
              <a:rPr lang="ru-RU" dirty="0">
                <a:solidFill>
                  <a:srgbClr val="0000FF"/>
                </a:solidFill>
              </a:rPr>
              <a:t>, то 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3" name="Rectangle 7"/>
          <p:cNvSpPr>
            <a:spLocks noChangeArrowheads="1"/>
          </p:cNvSpPr>
          <p:nvPr/>
        </p:nvSpPr>
        <p:spPr bwMode="auto">
          <a:xfrm>
            <a:off x="900000" y="3492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7" name="Rectangle 7"/>
          <p:cNvSpPr>
            <a:spLocks noChangeArrowheads="1"/>
          </p:cNvSpPr>
          <p:nvPr/>
        </p:nvSpPr>
        <p:spPr bwMode="auto">
          <a:xfrm>
            <a:off x="3672000" y="3492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9" name="Rectangle 7"/>
          <p:cNvSpPr>
            <a:spLocks noChangeArrowheads="1"/>
          </p:cNvSpPr>
          <p:nvPr/>
        </p:nvSpPr>
        <p:spPr bwMode="auto">
          <a:xfrm>
            <a:off x="6480000" y="3492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00"/>
                            </p:stCondLst>
                            <p:childTnLst>
                              <p:par>
                                <p:cTn id="17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500"/>
                            </p:stCondLst>
                            <p:childTnLst>
                              <p:par>
                                <p:cTn id="17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00"/>
                            </p:stCondLst>
                            <p:childTnLst>
                              <p:par>
                                <p:cTn id="19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0"/>
                            </p:stCondLst>
                            <p:childTnLst>
                              <p:par>
                                <p:cTn id="19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48" grpId="0" animBg="1"/>
      <p:bldP spid="28" grpId="0" animBg="1"/>
      <p:bldP spid="6" grpId="0" animBg="1"/>
      <p:bldP spid="8197" grpId="0" animBg="1"/>
      <p:bldP spid="8198" grpId="0" animBg="1"/>
      <p:bldP spid="8199" grpId="0" animBg="1"/>
      <p:bldP spid="8200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43" grpId="0" animBg="1"/>
      <p:bldP spid="47" grpId="0" animBg="1"/>
      <p:bldP spid="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 bwMode="auto">
          <a:xfrm>
            <a:off x="3024000" y="1727999"/>
            <a:ext cx="5832000" cy="262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2" name="Скругленный прямоугольник 41"/>
          <p:cNvSpPr/>
          <p:nvPr/>
        </p:nvSpPr>
        <p:spPr bwMode="auto">
          <a:xfrm>
            <a:off x="3024000" y="1728000"/>
            <a:ext cx="5832000" cy="180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 bwMode="auto">
          <a:xfrm>
            <a:off x="288000" y="1727999"/>
            <a:ext cx="2520950" cy="262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1" name="Скругленный прямоугольник 40"/>
          <p:cNvSpPr/>
          <p:nvPr/>
        </p:nvSpPr>
        <p:spPr bwMode="auto">
          <a:xfrm>
            <a:off x="288000" y="1728000"/>
            <a:ext cx="25209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Чисто условный силлогизм</a:t>
            </a:r>
          </a:p>
        </p:txBody>
      </p:sp>
      <p:sp>
        <p:nvSpPr>
          <p:cNvPr id="8197" name="Rectangle 7"/>
          <p:cNvSpPr>
            <a:spLocks noChangeArrowheads="1"/>
          </p:cNvSpPr>
          <p:nvPr/>
        </p:nvSpPr>
        <p:spPr bwMode="auto">
          <a:xfrm>
            <a:off x="468000" y="1836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468000" y="2268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68000" y="306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</a:t>
            </a:r>
            <a:r>
              <a:rPr lang="ru-RU" dirty="0" smtClean="0">
                <a:solidFill>
                  <a:srgbClr val="0000FF"/>
                </a:solidFill>
              </a:rPr>
              <a:t>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8200" name="Rectangle 7"/>
          <p:cNvSpPr>
            <a:spLocks noChangeArrowheads="1"/>
          </p:cNvSpPr>
          <p:nvPr/>
        </p:nvSpPr>
        <p:spPr bwMode="auto">
          <a:xfrm>
            <a:off x="648000" y="270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3204000" y="1836000"/>
            <a:ext cx="5472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Если</a:t>
            </a:r>
            <a:r>
              <a:rPr lang="ru-RU" sz="1600" dirty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число делится на 8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оно делится на 4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204000" y="2268000"/>
            <a:ext cx="5472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Если</a:t>
            </a:r>
            <a:r>
              <a:rPr lang="ru-RU" sz="1600" dirty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число делится на 4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r>
              <a:rPr lang="ru-RU" sz="1600" dirty="0">
                <a:solidFill>
                  <a:srgbClr val="0000FF"/>
                </a:solidFill>
              </a:rPr>
              <a:t>то </a:t>
            </a:r>
            <a:r>
              <a:rPr lang="ru-RU" sz="1600" dirty="0" smtClean="0">
                <a:solidFill>
                  <a:srgbClr val="CC00FF"/>
                </a:solidFill>
              </a:rPr>
              <a:t>оно делится на 2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204000" y="3060000"/>
            <a:ext cx="5472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число делится на 8</a:t>
            </a:r>
            <a:r>
              <a:rPr lang="ru-RU" sz="1600" dirty="0" smtClean="0">
                <a:solidFill>
                  <a:srgbClr val="0000FF"/>
                </a:solidFill>
              </a:rPr>
              <a:t>, то </a:t>
            </a:r>
            <a:r>
              <a:rPr lang="ru-RU" sz="1600" dirty="0" smtClean="0">
                <a:solidFill>
                  <a:srgbClr val="CC00FF"/>
                </a:solidFill>
              </a:rPr>
              <a:t>оно делится на 2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5040000" y="270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3204000" y="3852000"/>
            <a:ext cx="5472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CC00FF"/>
                </a:solidFill>
              </a:rPr>
              <a:t>число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CC00FF"/>
                </a:solidFill>
              </a:rPr>
              <a:t>делится на 2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en-US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оно</a:t>
            </a:r>
            <a:r>
              <a:rPr lang="ru-RU" sz="1600" dirty="0" smtClean="0">
                <a:solidFill>
                  <a:srgbClr val="0000FF"/>
                </a:solidFill>
              </a:rPr>
              <a:t> не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делится на 8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468000" y="3852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r>
              <a:rPr lang="ru-RU" dirty="0">
                <a:solidFill>
                  <a:srgbClr val="0000FF"/>
                </a:solidFill>
              </a:rPr>
              <a:t>, то 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288000" y="4608000"/>
            <a:ext cx="2520950" cy="1800225"/>
          </a:xfrm>
          <a:prstGeom prst="round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468000" y="4716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468000" y="5148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648000" y="55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468000" y="594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CC00FF"/>
                </a:solidFill>
              </a:rPr>
              <a:t>C</a:t>
            </a:r>
            <a:r>
              <a:rPr lang="ru-RU" dirty="0" smtClean="0">
                <a:solidFill>
                  <a:srgbClr val="0000FF"/>
                </a:solidFill>
              </a:rPr>
              <a:t>, то 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648000" y="3492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5040000" y="3492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0" name="Скругленный прямоугольник 39"/>
          <p:cNvSpPr/>
          <p:nvPr/>
        </p:nvSpPr>
        <p:spPr bwMode="auto">
          <a:xfrm>
            <a:off x="3024000" y="4608000"/>
            <a:ext cx="5832000" cy="1800225"/>
          </a:xfrm>
          <a:prstGeom prst="round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3" name="Rectangle 7"/>
          <p:cNvSpPr>
            <a:spLocks noChangeArrowheads="1"/>
          </p:cNvSpPr>
          <p:nvPr/>
        </p:nvSpPr>
        <p:spPr bwMode="auto">
          <a:xfrm>
            <a:off x="3204000" y="4716000"/>
            <a:ext cx="5472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Если</a:t>
            </a:r>
            <a:r>
              <a:rPr lang="ru-RU" sz="1600" dirty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число делится на 8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оно делится на 4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3204000" y="5148000"/>
            <a:ext cx="5472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Если</a:t>
            </a:r>
            <a:r>
              <a:rPr lang="ru-RU" sz="1600" dirty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число делится на 4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r>
              <a:rPr lang="ru-RU" sz="1600" dirty="0">
                <a:solidFill>
                  <a:srgbClr val="0000FF"/>
                </a:solidFill>
              </a:rPr>
              <a:t>то </a:t>
            </a:r>
            <a:r>
              <a:rPr lang="ru-RU" sz="1600" dirty="0" smtClean="0">
                <a:solidFill>
                  <a:srgbClr val="CC00FF"/>
                </a:solidFill>
              </a:rPr>
              <a:t>оно делится на 2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5040000" y="55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3204000" y="5940000"/>
            <a:ext cx="5472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CC00FF"/>
                </a:solidFill>
              </a:rPr>
              <a:t>число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CC00FF"/>
                </a:solidFill>
              </a:rPr>
              <a:t>делится на 2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en-US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оно</a:t>
            </a:r>
            <a:r>
              <a:rPr lang="ru-RU" sz="1600" dirty="0" smtClean="0">
                <a:solidFill>
                  <a:srgbClr val="0000FF"/>
                </a:solidFill>
              </a:rPr>
              <a:t> не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делится на 8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2" grpId="0" animBg="1"/>
      <p:bldP spid="28" grpId="0" animBg="1"/>
      <p:bldP spid="41" grpId="0" animBg="1"/>
      <p:bldP spid="8197" grpId="0" animBg="1"/>
      <p:bldP spid="8198" grpId="0" animBg="1"/>
      <p:bldP spid="8199" grpId="0" animBg="1"/>
      <p:bldP spid="8200" grpId="0" animBg="1"/>
      <p:bldP spid="17" grpId="0" animBg="1"/>
      <p:bldP spid="18" grpId="0" animBg="1"/>
      <p:bldP spid="19" grpId="0" animBg="1"/>
      <p:bldP spid="20" grpId="0" animBg="1"/>
      <p:bldP spid="29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4" grpId="0" animBg="1"/>
      <p:bldP spid="39" grpId="0" animBg="1"/>
      <p:bldP spid="40" grpId="0" animBg="1"/>
      <p:bldP spid="43" grpId="0" animBg="1"/>
      <p:bldP spid="44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 bwMode="auto">
          <a:xfrm>
            <a:off x="3024000" y="1727999"/>
            <a:ext cx="5832000" cy="262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2" name="Скругленный прямоугольник 41"/>
          <p:cNvSpPr/>
          <p:nvPr/>
        </p:nvSpPr>
        <p:spPr bwMode="auto">
          <a:xfrm>
            <a:off x="3024000" y="1728000"/>
            <a:ext cx="5832000" cy="180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 bwMode="auto">
          <a:xfrm>
            <a:off x="288000" y="1727999"/>
            <a:ext cx="2520950" cy="262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1" name="Скругленный прямоугольник 40"/>
          <p:cNvSpPr/>
          <p:nvPr/>
        </p:nvSpPr>
        <p:spPr bwMode="auto">
          <a:xfrm>
            <a:off x="288000" y="1728000"/>
            <a:ext cx="25209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Чисто условный силлогизм</a:t>
            </a:r>
          </a:p>
        </p:txBody>
      </p:sp>
      <p:sp>
        <p:nvSpPr>
          <p:cNvPr id="8197" name="Rectangle 7"/>
          <p:cNvSpPr>
            <a:spLocks noChangeArrowheads="1"/>
          </p:cNvSpPr>
          <p:nvPr/>
        </p:nvSpPr>
        <p:spPr bwMode="auto">
          <a:xfrm>
            <a:off x="468000" y="1836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468000" y="2268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68000" y="306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</a:t>
            </a:r>
            <a:r>
              <a:rPr lang="ru-RU" dirty="0" smtClean="0">
                <a:solidFill>
                  <a:srgbClr val="0000FF"/>
                </a:solidFill>
              </a:rPr>
              <a:t>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8200" name="Rectangle 7"/>
          <p:cNvSpPr>
            <a:spLocks noChangeArrowheads="1"/>
          </p:cNvSpPr>
          <p:nvPr/>
        </p:nvSpPr>
        <p:spPr bwMode="auto">
          <a:xfrm>
            <a:off x="648000" y="270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3204000" y="1836000"/>
            <a:ext cx="5472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лодку перегрузить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она перевернётся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204000" y="2268000"/>
            <a:ext cx="5472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лодка перевернётся</a:t>
            </a:r>
            <a:r>
              <a:rPr lang="ru-RU" sz="1600" dirty="0" smtClean="0">
                <a:solidFill>
                  <a:srgbClr val="0000FF"/>
                </a:solidFill>
              </a:rPr>
              <a:t>, то </a:t>
            </a:r>
            <a:r>
              <a:rPr lang="ru-RU" sz="1600" dirty="0" smtClean="0">
                <a:solidFill>
                  <a:srgbClr val="CC00FF"/>
                </a:solidFill>
              </a:rPr>
              <a:t>груз промокнет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204000" y="3060000"/>
            <a:ext cx="5472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лодку перегрузить</a:t>
            </a:r>
            <a:r>
              <a:rPr lang="ru-RU" sz="1600" dirty="0" smtClean="0">
                <a:solidFill>
                  <a:srgbClr val="0000FF"/>
                </a:solidFill>
              </a:rPr>
              <a:t>, то </a:t>
            </a:r>
            <a:r>
              <a:rPr lang="ru-RU" sz="1600" dirty="0" smtClean="0">
                <a:solidFill>
                  <a:srgbClr val="CC00FF"/>
                </a:solidFill>
              </a:rPr>
              <a:t>груз промокнет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5040000" y="270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3204000" y="3852000"/>
            <a:ext cx="5472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CC00FF"/>
                </a:solidFill>
              </a:rPr>
              <a:t>груз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CC00FF"/>
                </a:solidFill>
              </a:rPr>
              <a:t>промок</a:t>
            </a:r>
            <a:r>
              <a:rPr lang="ru-RU" sz="1600" dirty="0" smtClean="0">
                <a:solidFill>
                  <a:srgbClr val="0000FF"/>
                </a:solidFill>
              </a:rPr>
              <a:t>, значит,</a:t>
            </a:r>
            <a:r>
              <a:rPr lang="en-US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лодку</a:t>
            </a:r>
            <a:r>
              <a:rPr lang="ru-RU" sz="1600" dirty="0" smtClean="0">
                <a:solidFill>
                  <a:srgbClr val="0000FF"/>
                </a:solidFill>
              </a:rPr>
              <a:t> не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перегрузили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468000" y="3852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r>
              <a:rPr lang="ru-RU" dirty="0">
                <a:solidFill>
                  <a:srgbClr val="0000FF"/>
                </a:solidFill>
              </a:rPr>
              <a:t>, то не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288000" y="4608000"/>
            <a:ext cx="2520950" cy="1800225"/>
          </a:xfrm>
          <a:prstGeom prst="round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468000" y="4716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468000" y="5148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648000" y="55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468000" y="594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CC00FF"/>
                </a:solidFill>
              </a:rPr>
              <a:t>C</a:t>
            </a:r>
            <a:r>
              <a:rPr lang="ru-RU" dirty="0" smtClean="0">
                <a:solidFill>
                  <a:srgbClr val="0000FF"/>
                </a:solidFill>
              </a:rPr>
              <a:t>, то 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648000" y="3492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5040000" y="3492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0" name="Скругленный прямоугольник 39"/>
          <p:cNvSpPr/>
          <p:nvPr/>
        </p:nvSpPr>
        <p:spPr bwMode="auto">
          <a:xfrm>
            <a:off x="3024000" y="4608000"/>
            <a:ext cx="5832000" cy="1800225"/>
          </a:xfrm>
          <a:prstGeom prst="roundRect">
            <a:avLst/>
          </a:prstGeom>
          <a:solidFill>
            <a:srgbClr val="FFFF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3" name="Rectangle 7"/>
          <p:cNvSpPr>
            <a:spLocks noChangeArrowheads="1"/>
          </p:cNvSpPr>
          <p:nvPr/>
        </p:nvSpPr>
        <p:spPr bwMode="auto">
          <a:xfrm>
            <a:off x="3204000" y="4716000"/>
            <a:ext cx="5472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лодку перегрузить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она перевернётся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3204000" y="5148000"/>
            <a:ext cx="5472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лодка перевернётся</a:t>
            </a:r>
            <a:r>
              <a:rPr lang="ru-RU" sz="1600" dirty="0" smtClean="0">
                <a:solidFill>
                  <a:srgbClr val="0000FF"/>
                </a:solidFill>
              </a:rPr>
              <a:t>, то </a:t>
            </a:r>
            <a:r>
              <a:rPr lang="ru-RU" sz="1600" dirty="0" smtClean="0">
                <a:solidFill>
                  <a:srgbClr val="CC00FF"/>
                </a:solidFill>
              </a:rPr>
              <a:t>груз промокнет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5040000" y="55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3204000" y="5940000"/>
            <a:ext cx="5472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CC00FF"/>
                </a:solidFill>
              </a:rPr>
              <a:t>груз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CC00FF"/>
                </a:solidFill>
              </a:rPr>
              <a:t>промок</a:t>
            </a:r>
            <a:r>
              <a:rPr lang="ru-RU" sz="1600" dirty="0" smtClean="0">
                <a:solidFill>
                  <a:srgbClr val="0000FF"/>
                </a:solidFill>
              </a:rPr>
              <a:t>, значит,</a:t>
            </a:r>
            <a:r>
              <a:rPr lang="en-US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лодку</a:t>
            </a:r>
            <a:r>
              <a:rPr lang="ru-RU" sz="1600" dirty="0" smtClean="0">
                <a:solidFill>
                  <a:srgbClr val="0000FF"/>
                </a:solidFill>
              </a:rPr>
              <a:t> не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перегрузили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2" grpId="0" animBg="1"/>
      <p:bldP spid="28" grpId="0" animBg="1"/>
      <p:bldP spid="41" grpId="0" animBg="1"/>
      <p:bldP spid="8197" grpId="0" animBg="1"/>
      <p:bldP spid="8198" grpId="0" animBg="1"/>
      <p:bldP spid="8199" grpId="0" animBg="1"/>
      <p:bldP spid="8200" grpId="0" animBg="1"/>
      <p:bldP spid="17" grpId="0" animBg="1"/>
      <p:bldP spid="18" grpId="0" animBg="1"/>
      <p:bldP spid="19" grpId="0" animBg="1"/>
      <p:bldP spid="20" grpId="0" animBg="1"/>
      <p:bldP spid="29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4" grpId="0" animBg="1"/>
      <p:bldP spid="39" grpId="0" animBg="1"/>
      <p:bldP spid="40" grpId="0" animBg="1"/>
      <p:bldP spid="43" grpId="0" animBg="1"/>
      <p:bldP spid="44" grpId="0" animBg="1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 bwMode="auto">
          <a:xfrm>
            <a:off x="3024000" y="1727999"/>
            <a:ext cx="5832000" cy="262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2" name="Скругленный прямоугольник 41"/>
          <p:cNvSpPr/>
          <p:nvPr/>
        </p:nvSpPr>
        <p:spPr bwMode="auto">
          <a:xfrm>
            <a:off x="3024000" y="1728000"/>
            <a:ext cx="5832000" cy="180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 bwMode="auto">
          <a:xfrm>
            <a:off x="288000" y="1727999"/>
            <a:ext cx="2520950" cy="262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1" name="Скругленный прямоугольник 40"/>
          <p:cNvSpPr/>
          <p:nvPr/>
        </p:nvSpPr>
        <p:spPr bwMode="auto">
          <a:xfrm>
            <a:off x="288000" y="1728000"/>
            <a:ext cx="25209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Условные 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Чисто условный силлогизм</a:t>
            </a:r>
          </a:p>
        </p:txBody>
      </p:sp>
      <p:sp>
        <p:nvSpPr>
          <p:cNvPr id="8197" name="Rectangle 7"/>
          <p:cNvSpPr>
            <a:spLocks noChangeArrowheads="1"/>
          </p:cNvSpPr>
          <p:nvPr/>
        </p:nvSpPr>
        <p:spPr bwMode="auto">
          <a:xfrm>
            <a:off x="468000" y="1836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468000" y="2268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CC00FF"/>
                </a:solidFill>
              </a:rPr>
              <a:t>С</a:t>
            </a:r>
            <a:r>
              <a:rPr lang="ru-RU" dirty="0" smtClean="0">
                <a:solidFill>
                  <a:srgbClr val="0000FF"/>
                </a:solidFill>
              </a:rPr>
              <a:t>, то 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68000" y="306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CC00FF"/>
                </a:solidFill>
              </a:rPr>
              <a:t>C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8200" name="Rectangle 7"/>
          <p:cNvSpPr>
            <a:spLocks noChangeArrowheads="1"/>
          </p:cNvSpPr>
          <p:nvPr/>
        </p:nvSpPr>
        <p:spPr bwMode="auto">
          <a:xfrm>
            <a:off x="648000" y="270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3204000" y="1836000"/>
            <a:ext cx="5472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Когда (если) </a:t>
            </a:r>
            <a:r>
              <a:rPr lang="ru-RU" sz="1600" dirty="0" smtClean="0">
                <a:solidFill>
                  <a:srgbClr val="FF0000"/>
                </a:solidFill>
              </a:rPr>
              <a:t>приходит весна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r>
              <a:rPr lang="ru-RU" sz="1600" dirty="0" smtClean="0">
                <a:solidFill>
                  <a:srgbClr val="006600"/>
                </a:solidFill>
              </a:rPr>
              <a:t>морозы прекращаются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204000" y="2268000"/>
            <a:ext cx="5472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 </a:t>
            </a:r>
            <a:r>
              <a:rPr lang="ru-RU" sz="1600" dirty="0" smtClean="0">
                <a:solidFill>
                  <a:srgbClr val="CC00FF"/>
                </a:solidFill>
              </a:rPr>
              <a:t>лежит снег</a:t>
            </a:r>
            <a:r>
              <a:rPr lang="ru-RU" sz="1600" dirty="0" smtClean="0">
                <a:solidFill>
                  <a:srgbClr val="0000FF"/>
                </a:solidFill>
              </a:rPr>
              <a:t>, значит, </a:t>
            </a:r>
            <a:r>
              <a:rPr lang="ru-RU" sz="1600" dirty="0" smtClean="0">
                <a:solidFill>
                  <a:srgbClr val="006600"/>
                </a:solidFill>
              </a:rPr>
              <a:t>морозы</a:t>
            </a:r>
            <a:r>
              <a:rPr lang="ru-RU" sz="1600" dirty="0" smtClean="0">
                <a:solidFill>
                  <a:srgbClr val="CC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CC00FF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прекратились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204000" y="3060000"/>
            <a:ext cx="5472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когда (если) </a:t>
            </a:r>
            <a:r>
              <a:rPr lang="ru-RU" sz="1600" dirty="0" smtClean="0">
                <a:solidFill>
                  <a:srgbClr val="FF0000"/>
                </a:solidFill>
              </a:rPr>
              <a:t>приходит весна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r>
              <a:rPr lang="ru-RU" sz="1600" dirty="0" smtClean="0">
                <a:solidFill>
                  <a:srgbClr val="CC00FF"/>
                </a:solidFill>
              </a:rPr>
              <a:t>снег </a:t>
            </a:r>
            <a:r>
              <a:rPr lang="ru-RU" sz="1600" dirty="0" smtClean="0">
                <a:solidFill>
                  <a:srgbClr val="0000FF"/>
                </a:solidFill>
              </a:rPr>
              <a:t>тает (не</a:t>
            </a:r>
            <a:r>
              <a:rPr lang="ru-RU" sz="1600" dirty="0" smtClean="0">
                <a:solidFill>
                  <a:srgbClr val="CC00FF"/>
                </a:solidFill>
              </a:rPr>
              <a:t> лежит</a:t>
            </a:r>
            <a:r>
              <a:rPr lang="ru-RU" sz="1600" dirty="0" smtClean="0">
                <a:solidFill>
                  <a:srgbClr val="0000FF"/>
                </a:solidFill>
              </a:rPr>
              <a:t>).</a:t>
            </a: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5040000" y="270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3204000" y="3852000"/>
            <a:ext cx="5472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пока (если)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CC00FF"/>
                </a:solidFill>
              </a:rPr>
              <a:t>лежит снег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r>
              <a:rPr lang="ru-RU" sz="1600" dirty="0" smtClean="0">
                <a:solidFill>
                  <a:srgbClr val="FF0000"/>
                </a:solidFill>
              </a:rPr>
              <a:t>весна</a:t>
            </a:r>
            <a:r>
              <a:rPr lang="ru-RU" sz="1600" dirty="0" smtClean="0">
                <a:solidFill>
                  <a:srgbClr val="0000FF"/>
                </a:solidFill>
              </a:rPr>
              <a:t> не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наступила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468000" y="3852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CC00FF"/>
                </a:solidFill>
              </a:rPr>
              <a:t>С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288000" y="4608000"/>
            <a:ext cx="2520950" cy="1800225"/>
          </a:xfrm>
          <a:prstGeom prst="round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468000" y="4716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Если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ru-RU" dirty="0">
                <a:solidFill>
                  <a:srgbClr val="0000FF"/>
                </a:solidFill>
              </a:rPr>
              <a:t>, то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468000" y="5148000"/>
            <a:ext cx="2159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CC00FF"/>
                </a:solidFill>
              </a:rPr>
              <a:t>С</a:t>
            </a:r>
            <a:r>
              <a:rPr lang="ru-RU" dirty="0" smtClean="0">
                <a:solidFill>
                  <a:srgbClr val="0000FF"/>
                </a:solidFill>
              </a:rPr>
              <a:t>, то 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648000" y="55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468000" y="5940000"/>
            <a:ext cx="2159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если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CC00FF"/>
                </a:solidFill>
              </a:rPr>
              <a:t>С</a:t>
            </a:r>
            <a:r>
              <a:rPr lang="ru-RU" dirty="0" smtClean="0">
                <a:solidFill>
                  <a:srgbClr val="0000FF"/>
                </a:solidFill>
              </a:rPr>
              <a:t>, то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648000" y="3492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5040000" y="3492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0" name="Скругленный прямоугольник 39"/>
          <p:cNvSpPr/>
          <p:nvPr/>
        </p:nvSpPr>
        <p:spPr bwMode="auto">
          <a:xfrm>
            <a:off x="3024000" y="4608000"/>
            <a:ext cx="5832000" cy="1800225"/>
          </a:xfrm>
          <a:prstGeom prst="round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3" name="Rectangle 7"/>
          <p:cNvSpPr>
            <a:spLocks noChangeArrowheads="1"/>
          </p:cNvSpPr>
          <p:nvPr/>
        </p:nvSpPr>
        <p:spPr bwMode="auto">
          <a:xfrm>
            <a:off x="3204000" y="4716000"/>
            <a:ext cx="5472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Когда (если) </a:t>
            </a:r>
            <a:r>
              <a:rPr lang="ru-RU" sz="1600" dirty="0" smtClean="0">
                <a:solidFill>
                  <a:srgbClr val="FF0000"/>
                </a:solidFill>
              </a:rPr>
              <a:t>приходит весна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r>
              <a:rPr lang="ru-RU" sz="1600" dirty="0" smtClean="0">
                <a:solidFill>
                  <a:srgbClr val="006600"/>
                </a:solidFill>
              </a:rPr>
              <a:t>морозы прекращаются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3204000" y="5148000"/>
            <a:ext cx="5472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Если </a:t>
            </a:r>
            <a:r>
              <a:rPr lang="ru-RU" sz="1600" dirty="0" smtClean="0">
                <a:solidFill>
                  <a:srgbClr val="CC00FF"/>
                </a:solidFill>
              </a:rPr>
              <a:t>лежит снег</a:t>
            </a:r>
            <a:r>
              <a:rPr lang="ru-RU" sz="1600" dirty="0" smtClean="0">
                <a:solidFill>
                  <a:srgbClr val="0000FF"/>
                </a:solidFill>
              </a:rPr>
              <a:t>, значит, </a:t>
            </a:r>
            <a:r>
              <a:rPr lang="ru-RU" sz="1600" dirty="0" smtClean="0">
                <a:solidFill>
                  <a:srgbClr val="006600"/>
                </a:solidFill>
              </a:rPr>
              <a:t>морозы</a:t>
            </a:r>
            <a:r>
              <a:rPr lang="ru-RU" sz="1600" dirty="0" smtClean="0">
                <a:solidFill>
                  <a:srgbClr val="CC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CC00FF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прекратились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5040000" y="55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46" name="Rectangle 7"/>
          <p:cNvSpPr>
            <a:spLocks noChangeArrowheads="1"/>
          </p:cNvSpPr>
          <p:nvPr/>
        </p:nvSpPr>
        <p:spPr bwMode="auto">
          <a:xfrm>
            <a:off x="3204000" y="5940000"/>
            <a:ext cx="5472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пока (если)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CC00FF"/>
                </a:solidFill>
              </a:rPr>
              <a:t>лежит снег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r>
              <a:rPr lang="ru-RU" sz="1600" dirty="0" smtClean="0">
                <a:solidFill>
                  <a:srgbClr val="FF0000"/>
                </a:solidFill>
              </a:rPr>
              <a:t>весна</a:t>
            </a:r>
            <a:r>
              <a:rPr lang="ru-RU" sz="1600" dirty="0" smtClean="0">
                <a:solidFill>
                  <a:srgbClr val="0000FF"/>
                </a:solidFill>
              </a:rPr>
              <a:t> не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наступила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2" grpId="0" animBg="1"/>
      <p:bldP spid="28" grpId="0" animBg="1"/>
      <p:bldP spid="41" grpId="0" animBg="1"/>
      <p:bldP spid="8197" grpId="0" animBg="1"/>
      <p:bldP spid="8198" grpId="0" animBg="1"/>
      <p:bldP spid="8199" grpId="0" animBg="1"/>
      <p:bldP spid="8200" grpId="0" animBg="1"/>
      <p:bldP spid="17" grpId="0" animBg="1"/>
      <p:bldP spid="18" grpId="0" animBg="1"/>
      <p:bldP spid="19" grpId="0" animBg="1"/>
      <p:bldP spid="20" grpId="0" animBg="1"/>
      <p:bldP spid="29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4" grpId="0" animBg="1"/>
      <p:bldP spid="39" grpId="0" animBg="1"/>
      <p:bldP spid="40" grpId="0" animBg="1"/>
      <p:bldP spid="43" grpId="0" animBg="1"/>
      <p:bldP spid="44" grpId="0" animBg="1"/>
      <p:bldP spid="45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28876</TotalTime>
  <Words>2503</Words>
  <Application>Microsoft Office PowerPoint</Application>
  <PresentationFormat>Экран (4:3)</PresentationFormat>
  <Paragraphs>651</Paragraphs>
  <Slides>45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Оформление по умолчанию</vt:lpstr>
      <vt:lpstr>Основы формальной логики</vt:lpstr>
      <vt:lpstr>Условные и разделительные силлогизмы</vt:lpstr>
      <vt:lpstr>Условные силлогизмы Понятие условного силлогизма</vt:lpstr>
      <vt:lpstr>Условные силлогизмы Чисто условный силлогизм</vt:lpstr>
      <vt:lpstr>Условные силлогизмы Чисто условный силлогизм</vt:lpstr>
      <vt:lpstr>Условные силлогизмы Чисто условный силлогизм</vt:lpstr>
      <vt:lpstr>Условные силлогизмы Чисто условный силлогизм</vt:lpstr>
      <vt:lpstr>Условные силлогизмы Чисто условный силлогизм</vt:lpstr>
      <vt:lpstr>Условные силлогизмы Чисто условный силлогизм</vt:lpstr>
      <vt:lpstr>Условные силлогизмы Чисто условный силлогизм</vt:lpstr>
      <vt:lpstr>Условные силлогизмы Условно-категорический силлогизм</vt:lpstr>
      <vt:lpstr>Условно-категорический силлогизм  Modus ponens</vt:lpstr>
      <vt:lpstr>Условно-категорический силлогизм  Modus ponens</vt:lpstr>
      <vt:lpstr>Условно-категорический силлогизм Modus tollens</vt:lpstr>
      <vt:lpstr>Условно-категорический силлогизм Modus tollens</vt:lpstr>
      <vt:lpstr>Условно-категорический силлогизм Modus tollens</vt:lpstr>
      <vt:lpstr>Условно-категорический силлогизм Modus tollens</vt:lpstr>
      <vt:lpstr>Условные силлогизмы Modus ponens                   Modus tollens</vt:lpstr>
      <vt:lpstr>Условные силлогизмы Эквивалентно-категорический силлогизм</vt:lpstr>
      <vt:lpstr>Условные силлогизмы Эквивалентно-категорический силлогизм</vt:lpstr>
      <vt:lpstr>Условные силлогизмы Эквивалентно-категорический силлогизм</vt:lpstr>
      <vt:lpstr>Условные силлогизмы Эквивалентно-категорический силлогизм</vt:lpstr>
      <vt:lpstr>Разделительные силлогизмы Понятие разделительного силлогизма</vt:lpstr>
      <vt:lpstr>Разделительные силлогизмы Чисто разделительный силлогизм</vt:lpstr>
      <vt:lpstr>Разделительные силлогизмы Разделительно-категорический силлогизм</vt:lpstr>
      <vt:lpstr>Разделительно-категорический силлогизм Modus ponendo tollens</vt:lpstr>
      <vt:lpstr>Разделительно-категорический силлогизм Modus ponendo tollens</vt:lpstr>
      <vt:lpstr>Разделительно-категорический силлогизм  Modus tollendo ponens</vt:lpstr>
      <vt:lpstr>Разделительно-категорический силлогизм  Modus tollendo ponens</vt:lpstr>
      <vt:lpstr>Условно-разделительные силлогизмы</vt:lpstr>
      <vt:lpstr>Слайд 31</vt:lpstr>
      <vt:lpstr>Условно-разделительные силлогизмы</vt:lpstr>
      <vt:lpstr>Условно-разделительные силлогизмы Простая конструктивная дилемма</vt:lpstr>
      <vt:lpstr>Условно-разделительные силлогизмы Простая конструктивная дилемма</vt:lpstr>
      <vt:lpstr>Условно-разделительные силлогизмы Простая конструктивная дилемма</vt:lpstr>
      <vt:lpstr>Условно-разделительные силлогизмы Сложная конструктивная дилемма</vt:lpstr>
      <vt:lpstr>Условно-разделительные силлогизмы Сложная конструктивная дилемма</vt:lpstr>
      <vt:lpstr>Условно-разделительные силлогизмы Сложная конструктивная дилемма</vt:lpstr>
      <vt:lpstr>Условно-разделительные силлогизмы Простая деструктивная дилемма</vt:lpstr>
      <vt:lpstr>Условно-разделительные силлогизмы Простая деструктивная дилемма</vt:lpstr>
      <vt:lpstr>Условно-разделительные силлогизмы Простая деструктивная дилемма</vt:lpstr>
      <vt:lpstr>Условно-разделительные силлогизмы Сложная деструктивная дилемма</vt:lpstr>
      <vt:lpstr>Условно-разделительные силлогизмы Сложная деструктивная дилемма</vt:lpstr>
      <vt:lpstr>Условно-разделительные силлогизмы Сложная деструктивная дилемма</vt:lpstr>
      <vt:lpstr>Слайд 45</vt:lpstr>
    </vt:vector>
  </TitlesOfParts>
  <Company>МГИМО / MGIMO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формальной логики: мультимедийное учебное пособие</dc:title>
  <dc:subject>Глава 8. Условные и разделительные силлогизмы</dc:subject>
  <dc:creator>Николай Бирюков, Дмитрий Горшенев, Ольга Решетова</dc:creator>
  <dc:description>Редакция мая 2025 г.</dc:description>
  <cp:lastModifiedBy>NICK</cp:lastModifiedBy>
  <cp:revision>1592</cp:revision>
  <cp:lastPrinted>2025-02-14T20:16:57Z</cp:lastPrinted>
  <dcterms:created xsi:type="dcterms:W3CDTF">2004-09-28T22:15:44Z</dcterms:created>
  <dcterms:modified xsi:type="dcterms:W3CDTF">2025-05-24T14:09:04Z</dcterms:modified>
</cp:coreProperties>
</file>